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4"/>
  </p:sldMasterIdLst>
  <p:notesMasterIdLst>
    <p:notesMasterId r:id="rId21"/>
  </p:notesMasterIdLst>
  <p:handoutMasterIdLst>
    <p:handoutMasterId r:id="rId22"/>
  </p:handoutMasterIdLst>
  <p:sldIdLst>
    <p:sldId id="267" r:id="rId5"/>
    <p:sldId id="268" r:id="rId6"/>
    <p:sldId id="293" r:id="rId7"/>
    <p:sldId id="292" r:id="rId8"/>
    <p:sldId id="279" r:id="rId9"/>
    <p:sldId id="269" r:id="rId10"/>
    <p:sldId id="283" r:id="rId11"/>
    <p:sldId id="284" r:id="rId12"/>
    <p:sldId id="288" r:id="rId13"/>
    <p:sldId id="285" r:id="rId14"/>
    <p:sldId id="289" r:id="rId15"/>
    <p:sldId id="290" r:id="rId16"/>
    <p:sldId id="291" r:id="rId17"/>
    <p:sldId id="281" r:id="rId18"/>
    <p:sldId id="282" r:id="rId19"/>
    <p:sldId id="272"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336" userDrawn="1">
          <p15:clr>
            <a:srgbClr val="A4A3A4"/>
          </p15:clr>
        </p15:guide>
        <p15:guide id="3" pos="912"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BC89EF96-8CEA-46FF-86C4-4CE0E7609802}">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277" autoAdjust="0"/>
    <p:restoredTop sz="94660"/>
  </p:normalViewPr>
  <p:slideViewPr>
    <p:cSldViewPr snapToGrid="0">
      <p:cViewPr varScale="1">
        <p:scale>
          <a:sx n="68" d="100"/>
          <a:sy n="68" d="100"/>
        </p:scale>
        <p:origin x="846" y="60"/>
      </p:cViewPr>
      <p:guideLst>
        <p:guide pos="3840"/>
        <p:guide orient="horz" pos="336"/>
        <p:guide pos="912"/>
      </p:guideLst>
    </p:cSldViewPr>
  </p:slideViewPr>
  <p:notesTextViewPr>
    <p:cViewPr>
      <p:scale>
        <a:sx n="1" d="1"/>
        <a:sy n="1" d="1"/>
      </p:scale>
      <p:origin x="0" y="0"/>
    </p:cViewPr>
  </p:notesTextViewPr>
  <p:sorterViewPr>
    <p:cViewPr>
      <p:scale>
        <a:sx n="66" d="100"/>
        <a:sy n="66" d="100"/>
      </p:scale>
      <p:origin x="0" y="0"/>
    </p:cViewPr>
  </p:sorterViewPr>
  <p:notesViewPr>
    <p:cSldViewPr snapToGrid="0">
      <p:cViewPr varScale="1">
        <p:scale>
          <a:sx n="82" d="100"/>
          <a:sy n="82" d="100"/>
        </p:scale>
        <p:origin x="3852" y="7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A591099-7EBE-4D12-B880-CCA6B38B92A6}" type="datetimeFigureOut">
              <a:rPr lang="en-US" smtClean="0"/>
              <a:t>5/2/2019</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3A36C10-A9D4-4995-9BAF-95FBD77A724B}" type="slidenum">
              <a:rPr lang="en-US" smtClean="0"/>
              <a:t>‹#›</a:t>
            </a:fld>
            <a:endParaRPr lang="en-US"/>
          </a:p>
        </p:txBody>
      </p:sp>
    </p:spTree>
    <p:extLst>
      <p:ext uri="{BB962C8B-B14F-4D97-AF65-F5344CB8AC3E}">
        <p14:creationId xmlns:p14="http://schemas.microsoft.com/office/powerpoint/2010/main" val="250921828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0CF4299-1721-48C6-878D-74296BE00D21}" type="datetimeFigureOut">
              <a:rPr lang="en-US" smtClean="0"/>
              <a:t>5/2/2019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0861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3AEF9EC-8318-4FF6-847E-A85BBD2B7E49}" type="slidenum">
              <a:rPr lang="en-US" smtClean="0"/>
              <a:t>‹#›</a:t>
            </a:fld>
            <a:endParaRPr lang="en-US"/>
          </a:p>
        </p:txBody>
      </p:sp>
    </p:spTree>
    <p:extLst>
      <p:ext uri="{BB962C8B-B14F-4D97-AF65-F5344CB8AC3E}">
        <p14:creationId xmlns:p14="http://schemas.microsoft.com/office/powerpoint/2010/main" val="22831956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dirty="0"/>
              <a:t>All Yelp users are included in Users node. This is because any user can post reviews, comments and cast votes regardless of whether they used Yelp as an intermediary or not to obtain certain service.</a:t>
            </a:r>
          </a:p>
          <a:p>
            <a:pPr fontAlgn="base"/>
            <a:r>
              <a:rPr lang="en-US" dirty="0"/>
              <a:t>Yelp essentially allows Users to review their experience with a Business rather than review a specific product like in Amazon. This is because Yelp connects a vast variety of Business to its Users (Food, Home services, Auto services </a:t>
            </a:r>
            <a:r>
              <a:rPr lang="en-US" dirty="0" err="1"/>
              <a:t>etc</a:t>
            </a:r>
            <a:r>
              <a:rPr lang="en-US" dirty="0"/>
              <a:t>). So there is no Product node involved in the schema. This also means that it relies heavily on its User to specify the service/product they used and post the correct images of the same. Yelp later analyzes the reviews to try identify the product.</a:t>
            </a:r>
          </a:p>
          <a:p>
            <a:pPr fontAlgn="base"/>
            <a:r>
              <a:rPr lang="en-US" dirty="0"/>
              <a:t>Business representatives respond to reviews. They thank Users for positive reviews and try compensate Users that were dissatisfied with the service/product and posted a negative review.</a:t>
            </a:r>
          </a:p>
          <a:p>
            <a:pPr fontAlgn="base"/>
            <a:r>
              <a:rPr lang="en-US" dirty="0"/>
              <a:t>Users can vote on reviews. Votes at Yelp are categorized as Useful, Funny or Cool. Users can follow each other</a:t>
            </a:r>
          </a:p>
          <a:p>
            <a:endParaRPr lang="en-US" dirty="0"/>
          </a:p>
        </p:txBody>
      </p:sp>
      <p:sp>
        <p:nvSpPr>
          <p:cNvPr id="4" name="Slide Number Placeholder 3"/>
          <p:cNvSpPr>
            <a:spLocks noGrp="1"/>
          </p:cNvSpPr>
          <p:nvPr>
            <p:ph type="sldNum" sz="quarter" idx="5"/>
          </p:nvPr>
        </p:nvSpPr>
        <p:spPr/>
        <p:txBody>
          <a:bodyPr/>
          <a:lstStyle/>
          <a:p>
            <a:fld id="{23AEF9EC-8318-4FF6-847E-A85BBD2B7E49}" type="slidenum">
              <a:rPr lang="en-US" smtClean="0"/>
              <a:t>6</a:t>
            </a:fld>
            <a:endParaRPr lang="en-US"/>
          </a:p>
        </p:txBody>
      </p:sp>
    </p:spTree>
    <p:extLst>
      <p:ext uri="{BB962C8B-B14F-4D97-AF65-F5344CB8AC3E}">
        <p14:creationId xmlns:p14="http://schemas.microsoft.com/office/powerpoint/2010/main" val="46231912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09600" y="261254"/>
            <a:ext cx="8226490" cy="3083767"/>
          </a:xfrm>
        </p:spPr>
        <p:txBody>
          <a:bodyPr anchor="b">
            <a:normAutofit/>
          </a:bodyPr>
          <a:lstStyle>
            <a:lvl1pPr algn="l">
              <a:lnSpc>
                <a:spcPct val="80000"/>
              </a:lnSpc>
              <a:defRPr sz="7200">
                <a:solidFill>
                  <a:schemeClr val="tx1"/>
                </a:solidFill>
              </a:defRPr>
            </a:lvl1pPr>
          </a:lstStyle>
          <a:p>
            <a:r>
              <a:rPr lang="en-US" dirty="0"/>
              <a:t>Click to edit Master title style</a:t>
            </a:r>
          </a:p>
        </p:txBody>
      </p:sp>
      <p:sp>
        <p:nvSpPr>
          <p:cNvPr id="3" name="Subtitle 2"/>
          <p:cNvSpPr>
            <a:spLocks noGrp="1"/>
          </p:cNvSpPr>
          <p:nvPr>
            <p:ph type="subTitle" idx="1"/>
          </p:nvPr>
        </p:nvSpPr>
        <p:spPr>
          <a:xfrm>
            <a:off x="609600" y="3345021"/>
            <a:ext cx="8229600" cy="1371600"/>
          </a:xfrm>
        </p:spPr>
        <p:txBody>
          <a:bodyPr/>
          <a:lstStyle>
            <a:lvl1pPr marL="0" indent="0" algn="l">
              <a:spcBef>
                <a:spcPts val="1200"/>
              </a:spcBef>
              <a:buNone/>
              <a:defRPr sz="240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798862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9580562-E361-4901-81A9-DC99371C70DE}" type="datetime1">
              <a:rPr lang="en-US" smtClean="0"/>
              <a:t>5/2/2019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477154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50680" y="365125"/>
            <a:ext cx="1645920" cy="5811838"/>
          </a:xfrm>
        </p:spPr>
        <p:txBody>
          <a:bodyPr vert="eaVert"/>
          <a:lstStyle>
            <a:lvl1pPr>
              <a:defRPr/>
            </a:lvl1pPr>
          </a:lstStyle>
          <a:p>
            <a:r>
              <a:rPr lang="en-US" dirty="0"/>
              <a:t>Click to edit Master title style</a:t>
            </a:r>
          </a:p>
        </p:txBody>
      </p:sp>
      <p:sp>
        <p:nvSpPr>
          <p:cNvPr id="3" name="Vertical Text Placeholder 2"/>
          <p:cNvSpPr>
            <a:spLocks noGrp="1"/>
          </p:cNvSpPr>
          <p:nvPr>
            <p:ph type="body" orient="vert" idx="1"/>
          </p:nvPr>
        </p:nvSpPr>
        <p:spPr>
          <a:xfrm>
            <a:off x="1295400" y="365125"/>
            <a:ext cx="7624664"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A3E088F-5C71-4C3B-A46F-E5E332BBC3D1}" type="datetime1">
              <a:rPr lang="en-US" smtClean="0"/>
              <a:t>5/2/2019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524635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6F79E80-105D-4CD8-AF07-4CEB9B9063CC}" type="datetime1">
              <a:rPr lang="en-US" smtClean="0"/>
              <a:t>5/2/2019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112444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12648" y="265176"/>
            <a:ext cx="8229600" cy="3081528"/>
          </a:xfrm>
        </p:spPr>
        <p:txBody>
          <a:bodyPr anchor="b">
            <a:normAutofit/>
          </a:bodyPr>
          <a:lstStyle>
            <a:lvl1pPr>
              <a:defRPr sz="5400"/>
            </a:lvl1pPr>
          </a:lstStyle>
          <a:p>
            <a:r>
              <a:rPr lang="en-US"/>
              <a:t>Click to edit Master title style</a:t>
            </a:r>
          </a:p>
        </p:txBody>
      </p:sp>
      <p:sp>
        <p:nvSpPr>
          <p:cNvPr id="3" name="Text Placeholder 2"/>
          <p:cNvSpPr>
            <a:spLocks noGrp="1"/>
          </p:cNvSpPr>
          <p:nvPr>
            <p:ph type="body" idx="1"/>
          </p:nvPr>
        </p:nvSpPr>
        <p:spPr>
          <a:xfrm>
            <a:off x="612648" y="3346704"/>
            <a:ext cx="8229600" cy="1371600"/>
          </a:xfrm>
        </p:spPr>
        <p:txBody>
          <a:bodyPr/>
          <a:lstStyle>
            <a:lvl1pPr marL="0" indent="0">
              <a:spcBef>
                <a:spcPts val="1200"/>
              </a:spcBef>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
        <p:nvSpPr>
          <p:cNvPr id="4" name="Date Placeholder 3"/>
          <p:cNvSpPr>
            <a:spLocks noGrp="1"/>
          </p:cNvSpPr>
          <p:nvPr>
            <p:ph type="dt" sz="half" idx="10"/>
          </p:nvPr>
        </p:nvSpPr>
        <p:spPr/>
        <p:txBody>
          <a:bodyPr/>
          <a:lstStyle/>
          <a:p>
            <a:fld id="{059F2C64-0D63-44AF-997A-1B1FE1A96E19}" type="datetime1">
              <a:rPr lang="en-US" smtClean="0"/>
              <a:t>5/2/2019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506778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295401" y="1828800"/>
            <a:ext cx="4572000" cy="4348163"/>
          </a:xfr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324599" y="1828800"/>
            <a:ext cx="4572000" cy="4348163"/>
          </a:xfr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993EA110-C81D-4C5F-84B3-B5F5E7416EB9}" type="datetime1">
              <a:rPr lang="en-US" smtClean="0"/>
              <a:t>5/2/2019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4044567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1298448" y="1627258"/>
            <a:ext cx="4572000" cy="685800"/>
          </a:xfrm>
        </p:spPr>
        <p:txBody>
          <a:bodyPr anchor="ctr">
            <a:normAutofit/>
          </a:bodyPr>
          <a:lstStyle>
            <a:lvl1pPr marL="0" indent="0">
              <a:spcBef>
                <a:spcPts val="0"/>
              </a:spcBef>
              <a:buNone/>
              <a:defRPr sz="20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8448" y="2331720"/>
            <a:ext cx="4572000" cy="3840480"/>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327648" y="1627258"/>
            <a:ext cx="4572000" cy="685800"/>
          </a:xfrm>
        </p:spPr>
        <p:txBody>
          <a:bodyPr anchor="ctr">
            <a:normAutofit/>
          </a:bodyPr>
          <a:lstStyle>
            <a:lvl1pPr marL="0" indent="0">
              <a:spcBef>
                <a:spcPts val="0"/>
              </a:spcBef>
              <a:buNone/>
              <a:defRPr sz="20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327648" y="2331720"/>
            <a:ext cx="4572000" cy="3840480"/>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C8EC5ED-4C80-4726-926C-338D85485045}" type="datetime1">
              <a:rPr lang="en-US" smtClean="0"/>
              <a:t>5/2/2019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3979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8647976-C764-44D0-930D-1AC5846C8450}" type="datetime1">
              <a:rPr lang="en-US" smtClean="0"/>
              <a:t>5/2/2019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238976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0FA5702-ECF8-4274-B6BF-9D5EEBC26FE5}" type="datetime1">
              <a:rPr lang="en-US" smtClean="0"/>
              <a:t>5/2/2019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146817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userDrawn="1"/>
        </p:nvSpPr>
        <p:spPr bwMode="hidden">
          <a:xfrm>
            <a:off x="0" y="0"/>
            <a:ext cx="73152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7979330" y="457200"/>
            <a:ext cx="3603070" cy="1554480"/>
          </a:xfrm>
        </p:spPr>
        <p:txBody>
          <a:bodyPr anchor="b"/>
          <a:lstStyle>
            <a:lvl1pPr>
              <a:defRPr sz="3200"/>
            </a:lvl1pPr>
          </a:lstStyle>
          <a:p>
            <a:r>
              <a:rPr lang="en-US" dirty="0"/>
              <a:t>Click to edit Master title style</a:t>
            </a:r>
          </a:p>
        </p:txBody>
      </p:sp>
      <p:sp>
        <p:nvSpPr>
          <p:cNvPr id="3" name="Content Placeholder 2"/>
          <p:cNvSpPr>
            <a:spLocks noGrp="1"/>
          </p:cNvSpPr>
          <p:nvPr>
            <p:ph idx="1"/>
          </p:nvPr>
        </p:nvSpPr>
        <p:spPr>
          <a:xfrm>
            <a:off x="606490" y="685800"/>
            <a:ext cx="6102220" cy="5486400"/>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7979330" y="2101850"/>
            <a:ext cx="3603070" cy="1828800"/>
          </a:xfrm>
        </p:spPr>
        <p:txBody>
          <a:bodyPr/>
          <a:lstStyle>
            <a:lvl1pPr marL="0" indent="0">
              <a:spcBef>
                <a:spcPts val="12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0566C6A-A83C-4E27-990F-89F11F779CE0}" type="datetime1">
              <a:rPr lang="en-US" smtClean="0"/>
              <a:t>5/2/2019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1667374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p:nvSpPr>
        <p:spPr bwMode="hidden">
          <a:xfrm>
            <a:off x="0" y="0"/>
            <a:ext cx="73152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7982712" y="457200"/>
            <a:ext cx="3602736" cy="155448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0" y="-1"/>
            <a:ext cx="7315200" cy="6858000"/>
          </a:xfrm>
        </p:spPr>
        <p:txBody>
          <a:bodyPr tIns="45720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7982712" y="2101850"/>
            <a:ext cx="3602736" cy="18288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2977249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95400" y="362303"/>
            <a:ext cx="9601200" cy="1069940"/>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p:cNvSpPr>
            <a:spLocks noGrp="1"/>
          </p:cNvSpPr>
          <p:nvPr>
            <p:ph type="body" idx="1"/>
          </p:nvPr>
        </p:nvSpPr>
        <p:spPr>
          <a:xfrm>
            <a:off x="1295400" y="1828799"/>
            <a:ext cx="9601200" cy="43481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9419253" y="6385492"/>
            <a:ext cx="982047" cy="228600"/>
          </a:xfrm>
          <a:prstGeom prst="rect">
            <a:avLst/>
          </a:prstGeom>
        </p:spPr>
        <p:txBody>
          <a:bodyPr vert="horz" lIns="91440" tIns="45720" rIns="91440" bIns="45720" rtlCol="0" anchor="ctr"/>
          <a:lstStyle>
            <a:lvl1pPr algn="r">
              <a:defRPr sz="800">
                <a:solidFill>
                  <a:schemeClr val="accent1"/>
                </a:solidFill>
              </a:defRPr>
            </a:lvl1pPr>
          </a:lstStyle>
          <a:p>
            <a:fld id="{D14E86EA-95E3-4DA0-97E2-7D1BBAC51A0F}" type="datetime1">
              <a:rPr lang="en-US" smtClean="0"/>
              <a:t>5/2/2019</a:t>
            </a:fld>
            <a:endParaRPr lang="en-US"/>
          </a:p>
        </p:txBody>
      </p:sp>
      <p:sp>
        <p:nvSpPr>
          <p:cNvPr id="5" name="Footer Placeholder 4"/>
          <p:cNvSpPr>
            <a:spLocks noGrp="1"/>
          </p:cNvSpPr>
          <p:nvPr>
            <p:ph type="ftr" sz="quarter" idx="3"/>
          </p:nvPr>
        </p:nvSpPr>
        <p:spPr>
          <a:xfrm>
            <a:off x="609600" y="6385492"/>
            <a:ext cx="6099048" cy="228600"/>
          </a:xfrm>
          <a:prstGeom prst="rect">
            <a:avLst/>
          </a:prstGeom>
        </p:spPr>
        <p:txBody>
          <a:bodyPr vert="horz" lIns="91440" tIns="45720" rIns="91440" bIns="45720" rtlCol="0" anchor="ctr"/>
          <a:lstStyle>
            <a:lvl1pPr algn="l">
              <a:defRPr sz="800">
                <a:solidFill>
                  <a:schemeClr val="accent1"/>
                </a:solidFill>
              </a:defRPr>
            </a:lvl1pPr>
          </a:lstStyle>
          <a:p>
            <a:endParaRPr lang="en-US" dirty="0"/>
          </a:p>
        </p:txBody>
      </p:sp>
      <p:sp>
        <p:nvSpPr>
          <p:cNvPr id="6" name="Slide Number Placeholder 5"/>
          <p:cNvSpPr>
            <a:spLocks noGrp="1"/>
          </p:cNvSpPr>
          <p:nvPr>
            <p:ph type="sldNum" sz="quarter" idx="4"/>
          </p:nvPr>
        </p:nvSpPr>
        <p:spPr>
          <a:xfrm>
            <a:off x="10753532" y="6385492"/>
            <a:ext cx="828868" cy="228600"/>
          </a:xfrm>
          <a:prstGeom prst="rect">
            <a:avLst/>
          </a:prstGeom>
        </p:spPr>
        <p:txBody>
          <a:bodyPr vert="horz" lIns="91440" tIns="45720" rIns="91440" bIns="45720" rtlCol="0" anchor="ctr"/>
          <a:lstStyle>
            <a:lvl1pPr algn="r">
              <a:defRPr sz="800">
                <a:solidFill>
                  <a:schemeClr val="accent1"/>
                </a:solidFill>
              </a:defRPr>
            </a:lvl1pPr>
          </a:lstStyle>
          <a:p>
            <a:fld id="{E31375A4-56A4-47D6-9801-1991572033F7}" type="slidenum">
              <a:rPr lang="en-US" smtClean="0"/>
              <a:pPr/>
              <a:t>‹#›</a:t>
            </a:fld>
            <a:endParaRPr lang="en-US"/>
          </a:p>
        </p:txBody>
      </p:sp>
    </p:spTree>
    <p:extLst>
      <p:ext uri="{BB962C8B-B14F-4D97-AF65-F5344CB8AC3E}">
        <p14:creationId xmlns:p14="http://schemas.microsoft.com/office/powerpoint/2010/main" val="1943259863"/>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400" rtl="0" eaLnBrk="1" latinLnBrk="0" hangingPunct="1">
        <a:lnSpc>
          <a:spcPct val="90000"/>
        </a:lnSpc>
        <a:spcBef>
          <a:spcPct val="0"/>
        </a:spcBef>
        <a:buNone/>
        <a:defRPr sz="3200" kern="1200">
          <a:solidFill>
            <a:schemeClr val="accent1"/>
          </a:solidFill>
          <a:latin typeface="+mj-lt"/>
          <a:ea typeface="+mj-ea"/>
          <a:cs typeface="+mj-cs"/>
        </a:defRPr>
      </a:lvl1pPr>
    </p:titleStyle>
    <p:bodyStyle>
      <a:lvl1pPr marL="22860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solidFill>
          <a:latin typeface="+mn-lt"/>
          <a:ea typeface="+mn-ea"/>
          <a:cs typeface="+mn-cs"/>
        </a:defRPr>
      </a:lvl1pPr>
      <a:lvl2pPr marL="502920" indent="-228600" algn="l" defTabSz="914400" rtl="0" eaLnBrk="1" latinLnBrk="0" hangingPunct="1">
        <a:lnSpc>
          <a:spcPct val="90000"/>
        </a:lnSpc>
        <a:spcBef>
          <a:spcPts val="1200"/>
        </a:spcBef>
        <a:buClr>
          <a:schemeClr val="accent1"/>
        </a:buClr>
        <a:buFont typeface="Arial" pitchFamily="34" charset="0"/>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800"/>
        </a:spcBef>
        <a:buClr>
          <a:schemeClr val="accent1"/>
        </a:buClr>
        <a:buFont typeface="Arial" pitchFamily="34" charset="0"/>
        <a:buChar char="•"/>
        <a:defRPr sz="1600" kern="1200">
          <a:solidFill>
            <a:schemeClr val="tx1"/>
          </a:solidFill>
          <a:latin typeface="+mn-lt"/>
          <a:ea typeface="+mn-ea"/>
          <a:cs typeface="+mn-cs"/>
        </a:defRPr>
      </a:lvl3pPr>
      <a:lvl4pPr marL="960120" indent="-18288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4pPr>
      <a:lvl5pPr marL="1188720" indent="-18288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1600200" indent="-18288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057400" indent="-18288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hyperlink" Target="https://www.yelp.com/dataset/documentation/main" TargetMode="External"/><Relationship Id="rId2" Type="http://schemas.openxmlformats.org/officeDocument/2006/relationships/hyperlink" Target="https://www.yelp.com/dataset/download"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599" y="765084"/>
            <a:ext cx="10691191" cy="1481052"/>
          </a:xfrm>
        </p:spPr>
        <p:txBody>
          <a:bodyPr/>
          <a:lstStyle/>
          <a:p>
            <a:r>
              <a:rPr lang="en-US" b="1" dirty="0"/>
              <a:t>Yelp Data Set Analysis</a:t>
            </a:r>
            <a:endParaRPr lang="en-US" dirty="0"/>
          </a:p>
        </p:txBody>
      </p:sp>
      <p:sp>
        <p:nvSpPr>
          <p:cNvPr id="3" name="Subtitle 2"/>
          <p:cNvSpPr>
            <a:spLocks noGrp="1"/>
          </p:cNvSpPr>
          <p:nvPr>
            <p:ph type="subTitle" idx="1"/>
          </p:nvPr>
        </p:nvSpPr>
        <p:spPr>
          <a:xfrm>
            <a:off x="609600" y="2676805"/>
            <a:ext cx="8229600" cy="1371600"/>
          </a:xfrm>
        </p:spPr>
        <p:txBody>
          <a:bodyPr>
            <a:normAutofit/>
          </a:bodyPr>
          <a:lstStyle/>
          <a:p>
            <a:r>
              <a:rPr lang="en-US" dirty="0"/>
              <a:t>CIS 8045: Term Project</a:t>
            </a:r>
          </a:p>
          <a:p>
            <a:r>
              <a:rPr lang="en-US" dirty="0"/>
              <a:t>Dr. Wael Jabr</a:t>
            </a:r>
          </a:p>
          <a:p>
            <a:endParaRPr lang="en-US" dirty="0"/>
          </a:p>
        </p:txBody>
      </p:sp>
      <p:sp>
        <p:nvSpPr>
          <p:cNvPr id="5" name="Rectangle 4">
            <a:extLst>
              <a:ext uri="{FF2B5EF4-FFF2-40B4-BE49-F238E27FC236}">
                <a16:creationId xmlns:a16="http://schemas.microsoft.com/office/drawing/2014/main" id="{5C408E65-9C00-FA40-90A4-9501957452C5}"/>
              </a:ext>
            </a:extLst>
          </p:cNvPr>
          <p:cNvSpPr/>
          <p:nvPr/>
        </p:nvSpPr>
        <p:spPr>
          <a:xfrm>
            <a:off x="609599" y="4771620"/>
            <a:ext cx="2670314" cy="1323439"/>
          </a:xfrm>
          <a:prstGeom prst="rect">
            <a:avLst/>
          </a:prstGeom>
        </p:spPr>
        <p:txBody>
          <a:bodyPr wrap="square">
            <a:spAutoFit/>
          </a:bodyPr>
          <a:lstStyle/>
          <a:p>
            <a:r>
              <a:rPr lang="en-US" sz="2000" dirty="0"/>
              <a:t>Team Members:</a:t>
            </a:r>
          </a:p>
          <a:p>
            <a:r>
              <a:rPr lang="en-US" sz="2000" dirty="0"/>
              <a:t>Aditya </a:t>
            </a:r>
            <a:r>
              <a:rPr lang="en-US" sz="2000" dirty="0" err="1"/>
              <a:t>Paliwal</a:t>
            </a:r>
            <a:endParaRPr lang="en-US" sz="2000" dirty="0"/>
          </a:p>
          <a:p>
            <a:r>
              <a:rPr lang="en-US" sz="2000" dirty="0"/>
              <a:t>Laurence McNally</a:t>
            </a:r>
          </a:p>
          <a:p>
            <a:r>
              <a:rPr lang="en-US" sz="2000" dirty="0" err="1"/>
              <a:t>Saketh</a:t>
            </a:r>
            <a:r>
              <a:rPr lang="en-US" sz="2000" dirty="0"/>
              <a:t> </a:t>
            </a:r>
            <a:r>
              <a:rPr lang="en-US" sz="2000" dirty="0" err="1"/>
              <a:t>Valiveti</a:t>
            </a:r>
            <a:r>
              <a:rPr lang="en-US" sz="2000" dirty="0"/>
              <a:t>  </a:t>
            </a:r>
          </a:p>
        </p:txBody>
      </p:sp>
      <p:pic>
        <p:nvPicPr>
          <p:cNvPr id="8" name="Picture 7">
            <a:extLst>
              <a:ext uri="{FF2B5EF4-FFF2-40B4-BE49-F238E27FC236}">
                <a16:creationId xmlns:a16="http://schemas.microsoft.com/office/drawing/2014/main" id="{857154B9-9011-D943-B977-DDD63F054CD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42560" y="5050580"/>
            <a:ext cx="1913793" cy="765517"/>
          </a:xfrm>
          <a:prstGeom prst="rect">
            <a:avLst/>
          </a:prstGeom>
        </p:spPr>
      </p:pic>
      <p:pic>
        <p:nvPicPr>
          <p:cNvPr id="10" name="Picture 9">
            <a:extLst>
              <a:ext uri="{FF2B5EF4-FFF2-40B4-BE49-F238E27FC236}">
                <a16:creationId xmlns:a16="http://schemas.microsoft.com/office/drawing/2014/main" id="{27F96798-3883-344F-8975-D7A0FE7A333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86134" y="3708230"/>
            <a:ext cx="1419958" cy="1419958"/>
          </a:xfrm>
          <a:prstGeom prst="rect">
            <a:avLst/>
          </a:prstGeom>
        </p:spPr>
      </p:pic>
      <p:pic>
        <p:nvPicPr>
          <p:cNvPr id="14" name="Graphic 13">
            <a:extLst>
              <a:ext uri="{FF2B5EF4-FFF2-40B4-BE49-F238E27FC236}">
                <a16:creationId xmlns:a16="http://schemas.microsoft.com/office/drawing/2014/main" id="{37B7FA26-36CE-FF46-BB7C-D03A6850757D}"/>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221967" y="5169138"/>
            <a:ext cx="1746580" cy="716371"/>
          </a:xfrm>
          <a:prstGeom prst="rect">
            <a:avLst/>
          </a:prstGeom>
        </p:spPr>
      </p:pic>
      <p:pic>
        <p:nvPicPr>
          <p:cNvPr id="16" name="Picture 15">
            <a:extLst>
              <a:ext uri="{FF2B5EF4-FFF2-40B4-BE49-F238E27FC236}">
                <a16:creationId xmlns:a16="http://schemas.microsoft.com/office/drawing/2014/main" id="{8D7E51CE-5B69-A84E-8713-08A383C71B7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740039" y="3482295"/>
            <a:ext cx="2452904" cy="1686843"/>
          </a:xfrm>
          <a:prstGeom prst="rect">
            <a:avLst/>
          </a:prstGeom>
        </p:spPr>
      </p:pic>
    </p:spTree>
    <p:extLst>
      <p:ext uri="{BB962C8B-B14F-4D97-AF65-F5344CB8AC3E}">
        <p14:creationId xmlns:p14="http://schemas.microsoft.com/office/powerpoint/2010/main" val="10518781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5C42E414-4A05-DB42-AD96-8F430B6672E0}"/>
                  </a:ext>
                </a:extLst>
              </p:cNvPr>
              <p:cNvSpPr>
                <a:spLocks noGrp="1"/>
              </p:cNvSpPr>
              <p:nvPr>
                <p:ph idx="1"/>
              </p:nvPr>
            </p:nvSpPr>
            <p:spPr>
              <a:xfrm>
                <a:off x="1348408" y="1139686"/>
                <a:ext cx="10335768" cy="4348163"/>
              </a:xfrm>
            </p:spPr>
            <p:txBody>
              <a:bodyPr>
                <a:normAutofit/>
              </a:bodyPr>
              <a:lstStyle/>
              <a:p>
                <a:r>
                  <a:rPr lang="en-US" b="1" dirty="0"/>
                  <a:t>Does geographical proximity leads to uniformity or divergence in business ratings?</a:t>
                </a:r>
                <a:endParaRPr lang="en-US" dirty="0"/>
              </a:p>
              <a:p>
                <a:pPr marL="0" indent="0">
                  <a:buNone/>
                </a:pPr>
                <a:r>
                  <a:rPr lang="en-US" sz="2200" dirty="0"/>
                  <a:t>Method: </a:t>
                </a:r>
              </a:p>
              <a:p>
                <a:pPr lvl="1"/>
                <a:r>
                  <a:rPr lang="en-US" sz="2200" dirty="0"/>
                  <a:t>Knowing 	</a:t>
                </a:r>
                <a14:m>
                  <m:oMath xmlns:m="http://schemas.openxmlformats.org/officeDocument/2006/math">
                    <m:r>
                      <a:rPr lang="en-US" sz="2200" i="1">
                        <a:latin typeface="Cambria Math" panose="02040503050406030204" pitchFamily="18" charset="0"/>
                        <a:ea typeface="Cambria Math" panose="02040503050406030204" pitchFamily="18" charset="0"/>
                      </a:rPr>
                      <m:t>𝜎</m:t>
                    </m:r>
                    <m:r>
                      <a:rPr lang="en-US" sz="2200" i="1">
                        <a:latin typeface="Cambria Math" panose="02040503050406030204" pitchFamily="18" charset="0"/>
                        <a:ea typeface="Cambria Math" panose="02040503050406030204" pitchFamily="18" charset="0"/>
                      </a:rPr>
                      <m:t>[</m:t>
                    </m:r>
                    <m:r>
                      <a:rPr lang="en-US" sz="2200" i="1">
                        <a:latin typeface="Cambria Math" panose="02040503050406030204" pitchFamily="18" charset="0"/>
                        <a:ea typeface="Cambria Math" panose="02040503050406030204" pitchFamily="18" charset="0"/>
                      </a:rPr>
                      <m:t>𝑥</m:t>
                    </m:r>
                    <m:r>
                      <a:rPr lang="en-US" sz="2200" b="0" i="1" smtClean="0">
                        <a:latin typeface="Cambria Math" panose="02040503050406030204" pitchFamily="18" charset="0"/>
                        <a:ea typeface="Cambria Math" panose="02040503050406030204" pitchFamily="18" charset="0"/>
                      </a:rPr>
                      <m:t>+</m:t>
                    </m:r>
                    <m:r>
                      <a:rPr lang="en-US" sz="2200" b="0" i="1" smtClean="0">
                        <a:latin typeface="Cambria Math" panose="02040503050406030204" pitchFamily="18" charset="0"/>
                        <a:ea typeface="Cambria Math" panose="02040503050406030204" pitchFamily="18" charset="0"/>
                      </a:rPr>
                      <m:t>𝑦</m:t>
                    </m:r>
                    <m:r>
                      <a:rPr lang="en-US" sz="2200" b="0" i="1" smtClean="0">
                        <a:latin typeface="Cambria Math" panose="02040503050406030204" pitchFamily="18" charset="0"/>
                        <a:ea typeface="Cambria Math" panose="02040503050406030204" pitchFamily="18" charset="0"/>
                      </a:rPr>
                      <m:t>]=</m:t>
                    </m:r>
                    <m:r>
                      <a:rPr lang="en-US" sz="2200" i="1">
                        <a:latin typeface="Cambria Math" panose="02040503050406030204" pitchFamily="18" charset="0"/>
                        <a:ea typeface="Cambria Math" panose="02040503050406030204" pitchFamily="18" charset="0"/>
                      </a:rPr>
                      <m:t>𝜎</m:t>
                    </m:r>
                    <m:d>
                      <m:dPr>
                        <m:begChr m:val="["/>
                        <m:endChr m:val="]"/>
                        <m:ctrlPr>
                          <a:rPr lang="en-US" sz="2200" i="1" smtClean="0">
                            <a:latin typeface="Cambria Math" panose="02040503050406030204" pitchFamily="18" charset="0"/>
                            <a:ea typeface="Cambria Math" panose="02040503050406030204" pitchFamily="18" charset="0"/>
                          </a:rPr>
                        </m:ctrlPr>
                      </m:dPr>
                      <m:e>
                        <m:r>
                          <a:rPr lang="en-US" sz="2200" i="1">
                            <a:latin typeface="Cambria Math" panose="02040503050406030204" pitchFamily="18" charset="0"/>
                            <a:ea typeface="Cambria Math" panose="02040503050406030204" pitchFamily="18" charset="0"/>
                          </a:rPr>
                          <m:t>𝑥</m:t>
                        </m:r>
                      </m:e>
                    </m:d>
                    <m:r>
                      <a:rPr lang="en-US" sz="2200" b="0" i="1" smtClean="0">
                        <a:latin typeface="Cambria Math" panose="02040503050406030204" pitchFamily="18" charset="0"/>
                        <a:ea typeface="Cambria Math" panose="02040503050406030204" pitchFamily="18" charset="0"/>
                      </a:rPr>
                      <m:t>+</m:t>
                    </m:r>
                    <m:r>
                      <a:rPr lang="en-US" sz="2200" i="1">
                        <a:latin typeface="Cambria Math" panose="02040503050406030204" pitchFamily="18" charset="0"/>
                        <a:ea typeface="Cambria Math" panose="02040503050406030204" pitchFamily="18" charset="0"/>
                      </a:rPr>
                      <m:t>𝜎</m:t>
                    </m:r>
                    <m:r>
                      <a:rPr lang="en-US" sz="2200" b="0" i="1" smtClean="0">
                        <a:latin typeface="Cambria Math" panose="02040503050406030204" pitchFamily="18" charset="0"/>
                        <a:ea typeface="Cambria Math" panose="02040503050406030204" pitchFamily="18" charset="0"/>
                      </a:rPr>
                      <m:t>[</m:t>
                    </m:r>
                    <m:r>
                      <a:rPr lang="en-US" sz="2200" b="0" i="1" smtClean="0">
                        <a:latin typeface="Cambria Math" panose="02040503050406030204" pitchFamily="18" charset="0"/>
                        <a:ea typeface="Cambria Math" panose="02040503050406030204" pitchFamily="18" charset="0"/>
                      </a:rPr>
                      <m:t>𝑦</m:t>
                    </m:r>
                    <m:r>
                      <a:rPr lang="en-US" sz="2200" b="0" i="1" smtClean="0">
                        <a:latin typeface="Cambria Math" panose="02040503050406030204" pitchFamily="18" charset="0"/>
                        <a:ea typeface="Cambria Math" panose="02040503050406030204" pitchFamily="18" charset="0"/>
                      </a:rPr>
                      <m:t>]</m:t>
                    </m:r>
                  </m:oMath>
                </a14:m>
                <a:endParaRPr lang="en-US" sz="2200" dirty="0"/>
              </a:p>
              <a:p>
                <a:pPr marL="1005840" lvl="4" indent="0">
                  <a:buNone/>
                </a:pPr>
                <a:r>
                  <a:rPr lang="en-US" sz="2200" dirty="0"/>
                  <a:t>	</a:t>
                </a:r>
                <a14:m>
                  <m:oMath xmlns:m="http://schemas.openxmlformats.org/officeDocument/2006/math">
                    <m:r>
                      <a:rPr lang="en-US" sz="2200" i="1">
                        <a:latin typeface="Cambria Math" panose="02040503050406030204" pitchFamily="18" charset="0"/>
                        <a:ea typeface="Cambria Math" panose="02040503050406030204" pitchFamily="18" charset="0"/>
                      </a:rPr>
                      <m:t>𝜎</m:t>
                    </m:r>
                    <m:d>
                      <m:dPr>
                        <m:begChr m:val="["/>
                        <m:endChr m:val="]"/>
                        <m:ctrlPr>
                          <a:rPr lang="en-US" sz="2200" b="0" i="1" smtClean="0">
                            <a:latin typeface="Cambria Math" panose="02040503050406030204" pitchFamily="18" charset="0"/>
                            <a:ea typeface="Cambria Math" panose="02040503050406030204" pitchFamily="18" charset="0"/>
                          </a:rPr>
                        </m:ctrlPr>
                      </m:dPr>
                      <m:e>
                        <m:r>
                          <a:rPr lang="en-US" sz="2200" b="0" i="1" smtClean="0">
                            <a:latin typeface="Cambria Math" panose="02040503050406030204" pitchFamily="18" charset="0"/>
                            <a:ea typeface="Cambria Math" panose="02040503050406030204" pitchFamily="18" charset="0"/>
                          </a:rPr>
                          <m:t>𝐶h𝑎𝑟𝑙𝑜𝑡𝑡𝑒</m:t>
                        </m:r>
                        <m:r>
                          <a:rPr lang="en-US" sz="2200" i="1">
                            <a:latin typeface="Cambria Math" panose="02040503050406030204" pitchFamily="18" charset="0"/>
                            <a:ea typeface="Cambria Math" panose="02040503050406030204" pitchFamily="18" charset="0"/>
                          </a:rPr>
                          <m:t>+</m:t>
                        </m:r>
                        <m:r>
                          <a:rPr lang="en-US" sz="2200" b="0" i="1" smtClean="0">
                            <a:latin typeface="Cambria Math" panose="02040503050406030204" pitchFamily="18" charset="0"/>
                            <a:ea typeface="Cambria Math" panose="02040503050406030204" pitchFamily="18" charset="0"/>
                          </a:rPr>
                          <m:t>𝑃𝑖𝑡𝑡𝑠𝑏𝑢𝑟𝑔h</m:t>
                        </m:r>
                      </m:e>
                    </m:d>
                    <m:r>
                      <a:rPr lang="en-US" sz="2200" i="1">
                        <a:latin typeface="Cambria Math" panose="02040503050406030204" pitchFamily="18" charset="0"/>
                        <a:ea typeface="Cambria Math" panose="02040503050406030204" pitchFamily="18" charset="0"/>
                      </a:rPr>
                      <m:t>=</m:t>
                    </m:r>
                    <m:r>
                      <a:rPr lang="en-US" sz="2200" i="1">
                        <a:latin typeface="Cambria Math" panose="02040503050406030204" pitchFamily="18" charset="0"/>
                        <a:ea typeface="Cambria Math" panose="02040503050406030204" pitchFamily="18" charset="0"/>
                      </a:rPr>
                      <m:t>𝜎</m:t>
                    </m:r>
                    <m:d>
                      <m:dPr>
                        <m:begChr m:val="["/>
                        <m:endChr m:val="]"/>
                        <m:ctrlPr>
                          <a:rPr lang="en-US" sz="2200" i="1" smtClean="0">
                            <a:latin typeface="Cambria Math" panose="02040503050406030204" pitchFamily="18" charset="0"/>
                            <a:ea typeface="Cambria Math" panose="02040503050406030204" pitchFamily="18" charset="0"/>
                          </a:rPr>
                        </m:ctrlPr>
                      </m:dPr>
                      <m:e>
                        <m:r>
                          <a:rPr lang="en-US" sz="2200" i="1">
                            <a:latin typeface="Cambria Math" panose="02040503050406030204" pitchFamily="18" charset="0"/>
                            <a:ea typeface="Cambria Math" panose="02040503050406030204" pitchFamily="18" charset="0"/>
                          </a:rPr>
                          <m:t>𝐶h𝑎𝑟𝑙𝑜𝑡𝑡𝑒</m:t>
                        </m:r>
                      </m:e>
                    </m:d>
                    <m:r>
                      <a:rPr lang="en-US" sz="2200" i="1">
                        <a:latin typeface="Cambria Math" panose="02040503050406030204" pitchFamily="18" charset="0"/>
                        <a:ea typeface="Cambria Math" panose="02040503050406030204" pitchFamily="18" charset="0"/>
                      </a:rPr>
                      <m:t>+</m:t>
                    </m:r>
                    <m:r>
                      <a:rPr lang="en-US" sz="2200" i="1">
                        <a:latin typeface="Cambria Math" panose="02040503050406030204" pitchFamily="18" charset="0"/>
                        <a:ea typeface="Cambria Math" panose="02040503050406030204" pitchFamily="18" charset="0"/>
                      </a:rPr>
                      <m:t>𝜎</m:t>
                    </m:r>
                    <m:d>
                      <m:dPr>
                        <m:begChr m:val="["/>
                        <m:endChr m:val="]"/>
                        <m:ctrlPr>
                          <a:rPr lang="en-US" sz="2200" i="1">
                            <a:latin typeface="Cambria Math" panose="02040503050406030204" pitchFamily="18" charset="0"/>
                            <a:ea typeface="Cambria Math" panose="02040503050406030204" pitchFamily="18" charset="0"/>
                          </a:rPr>
                        </m:ctrlPr>
                      </m:dPr>
                      <m:e>
                        <m:r>
                          <a:rPr lang="en-US" sz="2200" i="1">
                            <a:latin typeface="Cambria Math" panose="02040503050406030204" pitchFamily="18" charset="0"/>
                            <a:ea typeface="Cambria Math" panose="02040503050406030204" pitchFamily="18" charset="0"/>
                          </a:rPr>
                          <m:t>𝑃𝑖𝑡𝑡𝑠𝑏𝑢𝑟𝑔</m:t>
                        </m:r>
                        <m:r>
                          <a:rPr lang="en-US" sz="2200" b="0" i="1" smtClean="0">
                            <a:latin typeface="Cambria Math" panose="02040503050406030204" pitchFamily="18" charset="0"/>
                            <a:ea typeface="Cambria Math" panose="02040503050406030204" pitchFamily="18" charset="0"/>
                          </a:rPr>
                          <m:t>h</m:t>
                        </m:r>
                      </m:e>
                    </m:d>
                  </m:oMath>
                </a14:m>
                <a:endParaRPr lang="en-US" sz="2200" dirty="0"/>
              </a:p>
              <a:p>
                <a:pPr lvl="1"/>
                <a:r>
                  <a:rPr lang="en-US" sz="2200" dirty="0"/>
                  <a:t>Pittsburgh Postal Codes in start with the number 1. </a:t>
                </a:r>
              </a:p>
              <a:p>
                <a:pPr lvl="1"/>
                <a:r>
                  <a:rPr lang="en-US" sz="2200" dirty="0"/>
                  <a:t>Charlotte Postal Codes start with the number 2. </a:t>
                </a:r>
              </a:p>
              <a:p>
                <a:pPr lvl="1"/>
                <a:r>
                  <a:rPr lang="en-US" sz="2200" dirty="0"/>
                  <a:t>Filter for Pittsburg: </a:t>
                </a:r>
                <a:r>
                  <a:rPr lang="en-US" sz="2000" dirty="0">
                    <a:solidFill>
                      <a:srgbClr val="92D050"/>
                    </a:solidFill>
                    <a:latin typeface="Courier" pitchFamily="2" charset="0"/>
                    <a:ea typeface="Cambria Math" panose="02040503050406030204" pitchFamily="18" charset="0"/>
                  </a:rPr>
                  <a:t>WHERE</a:t>
                </a:r>
                <a:r>
                  <a:rPr lang="en-US" sz="2000" dirty="0">
                    <a:latin typeface="Courier" pitchFamily="2" charset="0"/>
                    <a:ea typeface="Cambria Math" panose="02040503050406030204" pitchFamily="18" charset="0"/>
                  </a:rPr>
                  <a:t> </a:t>
                </a:r>
                <a:r>
                  <a:rPr lang="en-US" sz="2000" dirty="0" err="1">
                    <a:latin typeface="Courier" pitchFamily="2" charset="0"/>
                    <a:ea typeface="Cambria Math" panose="02040503050406030204" pitchFamily="18" charset="0"/>
                  </a:rPr>
                  <a:t>Post_Code</a:t>
                </a:r>
                <a:r>
                  <a:rPr lang="en-US" sz="2000" dirty="0">
                    <a:latin typeface="Courier" pitchFamily="2" charset="0"/>
                    <a:ea typeface="Cambria Math" panose="02040503050406030204" pitchFamily="18" charset="0"/>
                  </a:rPr>
                  <a:t> </a:t>
                </a:r>
                <a:r>
                  <a:rPr lang="en-US" sz="2000" dirty="0">
                    <a:solidFill>
                      <a:srgbClr val="92D050"/>
                    </a:solidFill>
                    <a:latin typeface="Courier" pitchFamily="2" charset="0"/>
                    <a:ea typeface="Cambria Math" panose="02040503050406030204" pitchFamily="18" charset="0"/>
                  </a:rPr>
                  <a:t>&lt;</a:t>
                </a:r>
                <a:r>
                  <a:rPr lang="en-US" sz="2000" dirty="0">
                    <a:latin typeface="Courier" pitchFamily="2" charset="0"/>
                    <a:ea typeface="Cambria Math" panose="02040503050406030204" pitchFamily="18" charset="0"/>
                  </a:rPr>
                  <a:t> </a:t>
                </a:r>
                <a:r>
                  <a:rPr lang="en-US" sz="2000" dirty="0">
                    <a:solidFill>
                      <a:srgbClr val="00B0F0"/>
                    </a:solidFill>
                    <a:latin typeface="Courier" pitchFamily="2" charset="0"/>
                    <a:ea typeface="Cambria Math" panose="02040503050406030204" pitchFamily="18" charset="0"/>
                  </a:rPr>
                  <a:t>20000</a:t>
                </a:r>
              </a:p>
              <a:p>
                <a:pPr lvl="1"/>
                <a:r>
                  <a:rPr lang="en-US" sz="2200" dirty="0"/>
                  <a:t>Filter for Charlotte: </a:t>
                </a:r>
                <a:r>
                  <a:rPr lang="en-US" sz="2000" dirty="0">
                    <a:solidFill>
                      <a:srgbClr val="92D050"/>
                    </a:solidFill>
                    <a:latin typeface="Courier" pitchFamily="2" charset="0"/>
                    <a:ea typeface="Cambria Math" panose="02040503050406030204" pitchFamily="18" charset="0"/>
                  </a:rPr>
                  <a:t>WHERE</a:t>
                </a:r>
                <a:r>
                  <a:rPr lang="en-US" sz="2000" dirty="0">
                    <a:latin typeface="Courier" pitchFamily="2" charset="0"/>
                    <a:ea typeface="Cambria Math" panose="02040503050406030204" pitchFamily="18" charset="0"/>
                  </a:rPr>
                  <a:t> </a:t>
                </a:r>
                <a:r>
                  <a:rPr lang="en-US" sz="2000" dirty="0" err="1">
                    <a:latin typeface="Courier" pitchFamily="2" charset="0"/>
                    <a:ea typeface="Cambria Math" panose="02040503050406030204" pitchFamily="18" charset="0"/>
                  </a:rPr>
                  <a:t>Post_Code</a:t>
                </a:r>
                <a:r>
                  <a:rPr lang="en-US" sz="2000" dirty="0">
                    <a:latin typeface="Courier" pitchFamily="2" charset="0"/>
                    <a:ea typeface="Cambria Math" panose="02040503050406030204" pitchFamily="18" charset="0"/>
                  </a:rPr>
                  <a:t> </a:t>
                </a:r>
                <a:r>
                  <a:rPr lang="en-US" sz="2000" dirty="0">
                    <a:solidFill>
                      <a:srgbClr val="92D050"/>
                    </a:solidFill>
                    <a:latin typeface="Courier" pitchFamily="2" charset="0"/>
                    <a:ea typeface="Cambria Math" panose="02040503050406030204" pitchFamily="18" charset="0"/>
                  </a:rPr>
                  <a:t>&gt;</a:t>
                </a:r>
                <a:r>
                  <a:rPr lang="en-US" sz="2000" dirty="0">
                    <a:latin typeface="Courier" pitchFamily="2" charset="0"/>
                    <a:ea typeface="Cambria Math" panose="02040503050406030204" pitchFamily="18" charset="0"/>
                  </a:rPr>
                  <a:t> </a:t>
                </a:r>
                <a:r>
                  <a:rPr lang="en-US" sz="2000" dirty="0">
                    <a:solidFill>
                      <a:srgbClr val="00B0F0"/>
                    </a:solidFill>
                    <a:latin typeface="Courier" pitchFamily="2" charset="0"/>
                    <a:ea typeface="Cambria Math" panose="02040503050406030204" pitchFamily="18" charset="0"/>
                  </a:rPr>
                  <a:t>19999</a:t>
                </a:r>
              </a:p>
              <a:p>
                <a:pPr lvl="1"/>
                <a:endParaRPr lang="en-US" sz="2000" dirty="0">
                  <a:latin typeface="Courier" pitchFamily="2" charset="0"/>
                  <a:ea typeface="Cambria Math" panose="02040503050406030204" pitchFamily="18" charset="0"/>
                </a:endParaRPr>
              </a:p>
              <a:p>
                <a:pPr marL="1005840" lvl="4" indent="0">
                  <a:buNone/>
                </a:pPr>
                <a:endParaRPr lang="en-US" dirty="0"/>
              </a:p>
            </p:txBody>
          </p:sp>
        </mc:Choice>
        <mc:Fallback>
          <p:sp>
            <p:nvSpPr>
              <p:cNvPr id="3" name="Content Placeholder 2">
                <a:extLst>
                  <a:ext uri="{FF2B5EF4-FFF2-40B4-BE49-F238E27FC236}">
                    <a16:creationId xmlns:a16="http://schemas.microsoft.com/office/drawing/2014/main" id="{5C42E414-4A05-DB42-AD96-8F430B6672E0}"/>
                  </a:ext>
                </a:extLst>
              </p:cNvPr>
              <p:cNvSpPr>
                <a:spLocks noGrp="1" noRot="1" noChangeAspect="1" noMove="1" noResize="1" noEditPoints="1" noAdjustHandles="1" noChangeArrowheads="1" noChangeShapeType="1" noTextEdit="1"/>
              </p:cNvSpPr>
              <p:nvPr>
                <p:ph idx="1"/>
              </p:nvPr>
            </p:nvSpPr>
            <p:spPr>
              <a:xfrm>
                <a:off x="1348408" y="1139686"/>
                <a:ext cx="10335768" cy="4348163"/>
              </a:xfrm>
              <a:blipFill>
                <a:blip r:embed="rId2"/>
                <a:stretch>
                  <a:fillRect l="-767" t="-1683"/>
                </a:stretch>
              </a:blipFill>
            </p:spPr>
            <p:txBody>
              <a:bodyPr/>
              <a:lstStyle/>
              <a:p>
                <a:r>
                  <a:rPr lang="en-US">
                    <a:noFill/>
                  </a:rPr>
                  <a:t> </a:t>
                </a:r>
              </a:p>
            </p:txBody>
          </p:sp>
        </mc:Fallback>
      </mc:AlternateContent>
      <p:sp>
        <p:nvSpPr>
          <p:cNvPr id="6" name="Title 1">
            <a:extLst>
              <a:ext uri="{FF2B5EF4-FFF2-40B4-BE49-F238E27FC236}">
                <a16:creationId xmlns:a16="http://schemas.microsoft.com/office/drawing/2014/main" id="{A718E4AA-51C5-4261-9C1D-19B78704711E}"/>
              </a:ext>
            </a:extLst>
          </p:cNvPr>
          <p:cNvSpPr txBox="1">
            <a:spLocks/>
          </p:cNvSpPr>
          <p:nvPr/>
        </p:nvSpPr>
        <p:spPr>
          <a:xfrm>
            <a:off x="1335155" y="243034"/>
            <a:ext cx="10580179" cy="8038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kern="1200">
                <a:solidFill>
                  <a:schemeClr val="accent1"/>
                </a:solidFill>
                <a:latin typeface="+mj-lt"/>
                <a:ea typeface="+mj-ea"/>
                <a:cs typeface="+mj-cs"/>
              </a:defRPr>
            </a:lvl1pPr>
          </a:lstStyle>
          <a:p>
            <a:r>
              <a:rPr lang="en-US" sz="4000" dirty="0"/>
              <a:t>Exploration of the Data : Neo4j</a:t>
            </a:r>
          </a:p>
        </p:txBody>
      </p:sp>
    </p:spTree>
    <p:extLst>
      <p:ext uri="{BB962C8B-B14F-4D97-AF65-F5344CB8AC3E}">
        <p14:creationId xmlns:p14="http://schemas.microsoft.com/office/powerpoint/2010/main" val="29391290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C42E414-4A05-DB42-AD96-8F430B6672E0}"/>
              </a:ext>
            </a:extLst>
          </p:cNvPr>
          <p:cNvSpPr>
            <a:spLocks noGrp="1"/>
          </p:cNvSpPr>
          <p:nvPr>
            <p:ph idx="1"/>
          </p:nvPr>
        </p:nvSpPr>
        <p:spPr>
          <a:xfrm>
            <a:off x="1084954" y="1196760"/>
            <a:ext cx="10335768" cy="4744719"/>
          </a:xfrm>
        </p:spPr>
        <p:txBody>
          <a:bodyPr>
            <a:normAutofit/>
          </a:bodyPr>
          <a:lstStyle/>
          <a:p>
            <a:pPr lvl="1"/>
            <a:r>
              <a:rPr lang="en-US" sz="2000" dirty="0"/>
              <a:t>Entire Population</a:t>
            </a:r>
          </a:p>
          <a:p>
            <a:pPr marL="274320" lvl="1" indent="0">
              <a:buNone/>
            </a:pPr>
            <a:endParaRPr lang="en-US" sz="2000" dirty="0"/>
          </a:p>
          <a:p>
            <a:pPr lvl="1"/>
            <a:endParaRPr lang="en-US" sz="2000" dirty="0"/>
          </a:p>
          <a:p>
            <a:pPr marL="274320" lvl="1" indent="0">
              <a:buNone/>
            </a:pPr>
            <a:endParaRPr lang="en-US" sz="2000" dirty="0"/>
          </a:p>
          <a:p>
            <a:pPr lvl="1"/>
            <a:r>
              <a:rPr lang="en-US" sz="2000" dirty="0"/>
              <a:t>2 Cities</a:t>
            </a:r>
          </a:p>
          <a:p>
            <a:pPr marL="274320" lvl="1" indent="0">
              <a:buNone/>
            </a:pPr>
            <a:endParaRPr lang="en-US" sz="2000" dirty="0"/>
          </a:p>
          <a:p>
            <a:pPr lvl="1"/>
            <a:endParaRPr lang="en-US" sz="2000" dirty="0">
              <a:latin typeface="Courier" pitchFamily="2" charset="0"/>
              <a:ea typeface="Cambria Math" panose="02040503050406030204" pitchFamily="18" charset="0"/>
            </a:endParaRPr>
          </a:p>
          <a:p>
            <a:pPr marL="274320" lvl="1" indent="0">
              <a:buNone/>
            </a:pPr>
            <a:endParaRPr lang="en-US" sz="2000" dirty="0">
              <a:latin typeface="Courier" pitchFamily="2" charset="0"/>
              <a:ea typeface="Cambria Math" panose="02040503050406030204" pitchFamily="18" charset="0"/>
            </a:endParaRPr>
          </a:p>
          <a:p>
            <a:pPr lvl="1"/>
            <a:r>
              <a:rPr lang="en-US" sz="2000" dirty="0"/>
              <a:t>Post Codes in Charlotte </a:t>
            </a:r>
          </a:p>
          <a:p>
            <a:pPr marL="1005840" lvl="4" indent="0">
              <a:buNone/>
            </a:pPr>
            <a:endParaRPr lang="en-US" dirty="0"/>
          </a:p>
        </p:txBody>
      </p:sp>
      <p:pic>
        <p:nvPicPr>
          <p:cNvPr id="11266" name="Picture 2" descr="https://lh4.googleusercontent.com/5fWRU1jh3FGRoMybWmiI457ECVQxAv_CuXUHXVx29AWMLkqiFsfT1NYlMZ11DL35qbHmtByBhCKSQuG2xE6M9ZeqXtr1hROa53EsoLniaD_31v5IJyULGnYbt7Tv9elkxT-zou-2">
            <a:extLst>
              <a:ext uri="{FF2B5EF4-FFF2-40B4-BE49-F238E27FC236}">
                <a16:creationId xmlns:a16="http://schemas.microsoft.com/office/drawing/2014/main" id="{F4075ADE-1AE8-FF4B-99C7-B6A4D86BB7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800" y="3476356"/>
            <a:ext cx="10274403" cy="106993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7DAA4052-D4A9-BE46-9D3B-DBB013559DBF}"/>
              </a:ext>
            </a:extLst>
          </p:cNvPr>
          <p:cNvPicPr>
            <a:picLocks noChangeAspect="1"/>
          </p:cNvPicPr>
          <p:nvPr/>
        </p:nvPicPr>
        <p:blipFill>
          <a:blip r:embed="rId3"/>
          <a:stretch>
            <a:fillRect/>
          </a:stretch>
        </p:blipFill>
        <p:spPr>
          <a:xfrm>
            <a:off x="1447799" y="5216273"/>
            <a:ext cx="10274403" cy="1279424"/>
          </a:xfrm>
          <a:prstGeom prst="rect">
            <a:avLst/>
          </a:prstGeom>
        </p:spPr>
      </p:pic>
      <p:pic>
        <p:nvPicPr>
          <p:cNvPr id="10" name="Picture 9">
            <a:extLst>
              <a:ext uri="{FF2B5EF4-FFF2-40B4-BE49-F238E27FC236}">
                <a16:creationId xmlns:a16="http://schemas.microsoft.com/office/drawing/2014/main" id="{BF17ADB7-B645-4542-A655-4080D3C7DB3C}"/>
              </a:ext>
            </a:extLst>
          </p:cNvPr>
          <p:cNvPicPr>
            <a:picLocks noChangeAspect="1"/>
          </p:cNvPicPr>
          <p:nvPr/>
        </p:nvPicPr>
        <p:blipFill>
          <a:blip r:embed="rId4"/>
          <a:stretch>
            <a:fillRect/>
          </a:stretch>
        </p:blipFill>
        <p:spPr>
          <a:xfrm>
            <a:off x="1447800" y="1764954"/>
            <a:ext cx="10274401" cy="825050"/>
          </a:xfrm>
          <a:prstGeom prst="rect">
            <a:avLst/>
          </a:prstGeom>
        </p:spPr>
      </p:pic>
      <p:sp>
        <p:nvSpPr>
          <p:cNvPr id="11" name="Title 1">
            <a:extLst>
              <a:ext uri="{FF2B5EF4-FFF2-40B4-BE49-F238E27FC236}">
                <a16:creationId xmlns:a16="http://schemas.microsoft.com/office/drawing/2014/main" id="{FFA9DF85-6430-4174-95C6-6E30E311F507}"/>
              </a:ext>
            </a:extLst>
          </p:cNvPr>
          <p:cNvSpPr txBox="1">
            <a:spLocks/>
          </p:cNvSpPr>
          <p:nvPr/>
        </p:nvSpPr>
        <p:spPr>
          <a:xfrm>
            <a:off x="1335155" y="243034"/>
            <a:ext cx="10580179" cy="8038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kern="1200">
                <a:solidFill>
                  <a:schemeClr val="accent1"/>
                </a:solidFill>
                <a:latin typeface="+mj-lt"/>
                <a:ea typeface="+mj-ea"/>
                <a:cs typeface="+mj-cs"/>
              </a:defRPr>
            </a:lvl1pPr>
          </a:lstStyle>
          <a:p>
            <a:r>
              <a:rPr lang="en-US" sz="4000" dirty="0"/>
              <a:t>Exploration of the Data : Neo4j</a:t>
            </a:r>
          </a:p>
        </p:txBody>
      </p:sp>
    </p:spTree>
    <p:extLst>
      <p:ext uri="{BB962C8B-B14F-4D97-AF65-F5344CB8AC3E}">
        <p14:creationId xmlns:p14="http://schemas.microsoft.com/office/powerpoint/2010/main" val="21052352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9CD2735D-3D3B-8549-954A-078C4BFE322B}"/>
              </a:ext>
            </a:extLst>
          </p:cNvPr>
          <p:cNvSpPr>
            <a:spLocks noGrp="1"/>
          </p:cNvSpPr>
          <p:nvPr>
            <p:ph idx="1"/>
          </p:nvPr>
        </p:nvSpPr>
        <p:spPr>
          <a:xfrm>
            <a:off x="1348408" y="1254918"/>
            <a:ext cx="9601200" cy="4348163"/>
          </a:xfrm>
        </p:spPr>
        <p:txBody>
          <a:bodyPr/>
          <a:lstStyle/>
          <a:p>
            <a:r>
              <a:rPr lang="en-US" b="1" dirty="0"/>
              <a:t>Does geographical proximity leads to uniformity or divergence in business ratings?</a:t>
            </a:r>
            <a:endParaRPr lang="en-US" dirty="0"/>
          </a:p>
          <a:p>
            <a:pPr lvl="1"/>
            <a:r>
              <a:rPr lang="en-US" dirty="0"/>
              <a:t>Yes</a:t>
            </a:r>
          </a:p>
          <a:p>
            <a:r>
              <a:rPr lang="en-US" dirty="0"/>
              <a:t>It can be be observed in our data that there is uniformity in business ratings based on locations. However, more statistical analysis will have to be performed to construct a confidence interval.</a:t>
            </a:r>
          </a:p>
        </p:txBody>
      </p:sp>
      <p:sp>
        <p:nvSpPr>
          <p:cNvPr id="7" name="Title 1">
            <a:extLst>
              <a:ext uri="{FF2B5EF4-FFF2-40B4-BE49-F238E27FC236}">
                <a16:creationId xmlns:a16="http://schemas.microsoft.com/office/drawing/2014/main" id="{C42D4353-9B9F-4D0C-B3FA-7F6FCC3B9E5C}"/>
              </a:ext>
            </a:extLst>
          </p:cNvPr>
          <p:cNvSpPr txBox="1">
            <a:spLocks/>
          </p:cNvSpPr>
          <p:nvPr/>
        </p:nvSpPr>
        <p:spPr>
          <a:xfrm>
            <a:off x="1335155" y="243034"/>
            <a:ext cx="10580179" cy="8038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kern="1200">
                <a:solidFill>
                  <a:schemeClr val="accent1"/>
                </a:solidFill>
                <a:latin typeface="+mj-lt"/>
                <a:ea typeface="+mj-ea"/>
                <a:cs typeface="+mj-cs"/>
              </a:defRPr>
            </a:lvl1pPr>
          </a:lstStyle>
          <a:p>
            <a:r>
              <a:rPr lang="en-US" sz="4000" dirty="0"/>
              <a:t>Exploration of the Data : Neo4j</a:t>
            </a:r>
          </a:p>
        </p:txBody>
      </p:sp>
    </p:spTree>
    <p:extLst>
      <p:ext uri="{BB962C8B-B14F-4D97-AF65-F5344CB8AC3E}">
        <p14:creationId xmlns:p14="http://schemas.microsoft.com/office/powerpoint/2010/main" val="37983856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C42E414-4A05-DB42-AD96-8F430B6672E0}"/>
              </a:ext>
            </a:extLst>
          </p:cNvPr>
          <p:cNvSpPr>
            <a:spLocks noGrp="1"/>
          </p:cNvSpPr>
          <p:nvPr>
            <p:ph idx="1"/>
          </p:nvPr>
        </p:nvSpPr>
        <p:spPr>
          <a:xfrm>
            <a:off x="1381540" y="958652"/>
            <a:ext cx="9601200" cy="481117"/>
          </a:xfrm>
        </p:spPr>
        <p:txBody>
          <a:bodyPr/>
          <a:lstStyle/>
          <a:p>
            <a:pPr marL="0" indent="0">
              <a:buNone/>
            </a:pPr>
            <a:r>
              <a:rPr lang="en-US" dirty="0"/>
              <a:t>Identifying fake review by mining the text reviews in SAS </a:t>
            </a:r>
          </a:p>
        </p:txBody>
      </p:sp>
      <p:sp>
        <p:nvSpPr>
          <p:cNvPr id="4" name="Content Placeholder 2">
            <a:extLst>
              <a:ext uri="{FF2B5EF4-FFF2-40B4-BE49-F238E27FC236}">
                <a16:creationId xmlns:a16="http://schemas.microsoft.com/office/drawing/2014/main" id="{6C59756F-11B5-4762-A04D-3EB44C8DD0A8}"/>
              </a:ext>
            </a:extLst>
          </p:cNvPr>
          <p:cNvSpPr txBox="1">
            <a:spLocks/>
          </p:cNvSpPr>
          <p:nvPr/>
        </p:nvSpPr>
        <p:spPr>
          <a:xfrm>
            <a:off x="1447800" y="1545786"/>
            <a:ext cx="5151783" cy="43535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solidFill>
                <a:latin typeface="+mn-lt"/>
                <a:ea typeface="+mn-ea"/>
                <a:cs typeface="+mn-cs"/>
              </a:defRPr>
            </a:lvl1pPr>
            <a:lvl2pPr marL="502920" indent="-228600" algn="l" defTabSz="914400" rtl="0" eaLnBrk="1" latinLnBrk="0" hangingPunct="1">
              <a:lnSpc>
                <a:spcPct val="90000"/>
              </a:lnSpc>
              <a:spcBef>
                <a:spcPts val="1200"/>
              </a:spcBef>
              <a:buClr>
                <a:schemeClr val="accent1"/>
              </a:buClr>
              <a:buFont typeface="Arial" pitchFamily="34" charset="0"/>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800"/>
              </a:spcBef>
              <a:buClr>
                <a:schemeClr val="accent1"/>
              </a:buClr>
              <a:buFont typeface="Arial" pitchFamily="34" charset="0"/>
              <a:buChar char="•"/>
              <a:defRPr sz="1600" kern="1200">
                <a:solidFill>
                  <a:schemeClr val="tx1"/>
                </a:solidFill>
                <a:latin typeface="+mn-lt"/>
                <a:ea typeface="+mn-ea"/>
                <a:cs typeface="+mn-cs"/>
              </a:defRPr>
            </a:lvl3pPr>
            <a:lvl4pPr marL="960120" indent="-18288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4pPr>
            <a:lvl5pPr marL="1188720" indent="-18288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1600200" indent="-18288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057400" indent="-18288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9pPr>
          </a:lstStyle>
          <a:p>
            <a:r>
              <a:rPr lang="en-US" dirty="0"/>
              <a:t>Fake review -  a review containing a lot of intense words </a:t>
            </a:r>
          </a:p>
          <a:p>
            <a:pPr lvl="1"/>
            <a:r>
              <a:rPr lang="en-US" dirty="0"/>
              <a:t>“amazing”</a:t>
            </a:r>
          </a:p>
          <a:p>
            <a:pPr lvl="1"/>
            <a:r>
              <a:rPr lang="en-US" dirty="0"/>
              <a:t> “horrible”</a:t>
            </a:r>
          </a:p>
          <a:p>
            <a:pPr lvl="1"/>
            <a:r>
              <a:rPr lang="en-US" dirty="0"/>
              <a:t>“awesome”</a:t>
            </a:r>
          </a:p>
          <a:p>
            <a:r>
              <a:rPr lang="en-US" dirty="0"/>
              <a:t>Clusters with IDs 3 and 5 show a lot of extreme entries with a frequency of 11% and 6%.</a:t>
            </a:r>
          </a:p>
          <a:p>
            <a:r>
              <a:rPr lang="en-US" dirty="0"/>
              <a:t>Detection can be improved by also analyzing user behavior, time of reviews etc.</a:t>
            </a:r>
          </a:p>
        </p:txBody>
      </p:sp>
      <p:pic>
        <p:nvPicPr>
          <p:cNvPr id="5" name="Picture 4">
            <a:extLst>
              <a:ext uri="{FF2B5EF4-FFF2-40B4-BE49-F238E27FC236}">
                <a16:creationId xmlns:a16="http://schemas.microsoft.com/office/drawing/2014/main" id="{91732F5C-F5F2-4A5C-86E3-984B8FB825F4}"/>
              </a:ext>
            </a:extLst>
          </p:cNvPr>
          <p:cNvPicPr>
            <a:picLocks noChangeAspect="1"/>
          </p:cNvPicPr>
          <p:nvPr/>
        </p:nvPicPr>
        <p:blipFill>
          <a:blip r:embed="rId2"/>
          <a:stretch>
            <a:fillRect/>
          </a:stretch>
        </p:blipFill>
        <p:spPr>
          <a:xfrm>
            <a:off x="7045684" y="3532281"/>
            <a:ext cx="4911089" cy="1885950"/>
          </a:xfrm>
          <a:prstGeom prst="rect">
            <a:avLst/>
          </a:prstGeom>
        </p:spPr>
      </p:pic>
      <p:pic>
        <p:nvPicPr>
          <p:cNvPr id="6" name="Picture 5">
            <a:extLst>
              <a:ext uri="{FF2B5EF4-FFF2-40B4-BE49-F238E27FC236}">
                <a16:creationId xmlns:a16="http://schemas.microsoft.com/office/drawing/2014/main" id="{6EC98F08-B149-43BA-A395-B9CD383A76E6}"/>
              </a:ext>
            </a:extLst>
          </p:cNvPr>
          <p:cNvPicPr>
            <a:picLocks noChangeAspect="1"/>
          </p:cNvPicPr>
          <p:nvPr/>
        </p:nvPicPr>
        <p:blipFill>
          <a:blip r:embed="rId3"/>
          <a:stretch>
            <a:fillRect/>
          </a:stretch>
        </p:blipFill>
        <p:spPr>
          <a:xfrm>
            <a:off x="7045683" y="1439769"/>
            <a:ext cx="4911089" cy="1885950"/>
          </a:xfrm>
          <a:prstGeom prst="rect">
            <a:avLst/>
          </a:prstGeom>
        </p:spPr>
      </p:pic>
      <p:sp>
        <p:nvSpPr>
          <p:cNvPr id="9" name="Title 1">
            <a:extLst>
              <a:ext uri="{FF2B5EF4-FFF2-40B4-BE49-F238E27FC236}">
                <a16:creationId xmlns:a16="http://schemas.microsoft.com/office/drawing/2014/main" id="{D13F8BEB-E9B0-49F4-AA9F-8587AADFE5AC}"/>
              </a:ext>
            </a:extLst>
          </p:cNvPr>
          <p:cNvSpPr txBox="1">
            <a:spLocks/>
          </p:cNvSpPr>
          <p:nvPr/>
        </p:nvSpPr>
        <p:spPr>
          <a:xfrm>
            <a:off x="1335155" y="243034"/>
            <a:ext cx="10580179" cy="8038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kern="1200">
                <a:solidFill>
                  <a:schemeClr val="accent1"/>
                </a:solidFill>
                <a:latin typeface="+mj-lt"/>
                <a:ea typeface="+mj-ea"/>
                <a:cs typeface="+mj-cs"/>
              </a:defRPr>
            </a:lvl1pPr>
          </a:lstStyle>
          <a:p>
            <a:r>
              <a:rPr lang="en-US" sz="4000" dirty="0"/>
              <a:t>Exploration of the Data : SAS</a:t>
            </a:r>
          </a:p>
        </p:txBody>
      </p:sp>
    </p:spTree>
    <p:extLst>
      <p:ext uri="{BB962C8B-B14F-4D97-AF65-F5344CB8AC3E}">
        <p14:creationId xmlns:p14="http://schemas.microsoft.com/office/powerpoint/2010/main" val="3444402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FBC9DF5E-25CC-2E4D-82C4-45055BA85B33}"/>
              </a:ext>
            </a:extLst>
          </p:cNvPr>
          <p:cNvPicPr>
            <a:picLocks noChangeAspect="1"/>
          </p:cNvPicPr>
          <p:nvPr/>
        </p:nvPicPr>
        <p:blipFill>
          <a:blip r:embed="rId2"/>
          <a:stretch>
            <a:fillRect/>
          </a:stretch>
        </p:blipFill>
        <p:spPr>
          <a:xfrm>
            <a:off x="0" y="0"/>
            <a:ext cx="12192000" cy="6834389"/>
          </a:xfrm>
          <a:prstGeom prst="rect">
            <a:avLst/>
          </a:prstGeom>
        </p:spPr>
      </p:pic>
    </p:spTree>
    <p:extLst>
      <p:ext uri="{BB962C8B-B14F-4D97-AF65-F5344CB8AC3E}">
        <p14:creationId xmlns:p14="http://schemas.microsoft.com/office/powerpoint/2010/main" val="29549433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79F594E-E1F9-4140-BA04-3C35E0CD20A7}"/>
              </a:ext>
            </a:extLst>
          </p:cNvPr>
          <p:cNvPicPr>
            <a:picLocks noChangeAspect="1"/>
          </p:cNvPicPr>
          <p:nvPr/>
        </p:nvPicPr>
        <p:blipFill>
          <a:blip r:embed="rId2"/>
          <a:stretch>
            <a:fillRect/>
          </a:stretch>
        </p:blipFill>
        <p:spPr>
          <a:xfrm>
            <a:off x="1" y="-10210"/>
            <a:ext cx="12192000" cy="6878420"/>
          </a:xfrm>
          <a:prstGeom prst="rect">
            <a:avLst/>
          </a:prstGeom>
        </p:spPr>
      </p:pic>
    </p:spTree>
    <p:extLst>
      <p:ext uri="{BB962C8B-B14F-4D97-AF65-F5344CB8AC3E}">
        <p14:creationId xmlns:p14="http://schemas.microsoft.com/office/powerpoint/2010/main" val="11842340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17242" y="2928732"/>
            <a:ext cx="3760569" cy="974565"/>
          </a:xfrm>
        </p:spPr>
        <p:txBody>
          <a:bodyPr/>
          <a:lstStyle/>
          <a:p>
            <a:r>
              <a:rPr lang="en-US" dirty="0"/>
              <a:t>Thank You!</a:t>
            </a:r>
          </a:p>
        </p:txBody>
      </p:sp>
    </p:spTree>
    <p:extLst>
      <p:ext uri="{BB962C8B-B14F-4D97-AF65-F5344CB8AC3E}">
        <p14:creationId xmlns:p14="http://schemas.microsoft.com/office/powerpoint/2010/main" val="39997597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35156" y="243034"/>
            <a:ext cx="9601200" cy="803888"/>
          </a:xfrm>
        </p:spPr>
        <p:txBody>
          <a:bodyPr>
            <a:normAutofit/>
          </a:bodyPr>
          <a:lstStyle/>
          <a:p>
            <a:r>
              <a:rPr lang="en-US" sz="4000" dirty="0"/>
              <a:t>Introduction</a:t>
            </a:r>
          </a:p>
        </p:txBody>
      </p:sp>
      <p:sp>
        <p:nvSpPr>
          <p:cNvPr id="3" name="Content Placeholder 2"/>
          <p:cNvSpPr>
            <a:spLocks noGrp="1"/>
          </p:cNvSpPr>
          <p:nvPr>
            <p:ph idx="1"/>
          </p:nvPr>
        </p:nvSpPr>
        <p:spPr>
          <a:xfrm>
            <a:off x="1295400" y="1432243"/>
            <a:ext cx="9601200" cy="5286609"/>
          </a:xfrm>
        </p:spPr>
        <p:txBody>
          <a:bodyPr>
            <a:normAutofit/>
          </a:bodyPr>
          <a:lstStyle/>
          <a:p>
            <a:r>
              <a:rPr lang="en-US" sz="2800" dirty="0"/>
              <a:t>Design Yelp’s new webpage for businesses and reviewers</a:t>
            </a:r>
          </a:p>
          <a:p>
            <a:pPr lvl="1"/>
            <a:r>
              <a:rPr lang="en-US" sz="2800" dirty="0"/>
              <a:t>Website should be driven by analytics metrics</a:t>
            </a:r>
            <a:endParaRPr lang="en-US" sz="2400" dirty="0"/>
          </a:p>
          <a:p>
            <a:r>
              <a:rPr lang="en-US" sz="2400" dirty="0"/>
              <a:t>Yelp Dataset:                         </a:t>
            </a:r>
            <a:r>
              <a:rPr lang="en-US" sz="2400" dirty="0">
                <a:hlinkClick r:id="rId2"/>
              </a:rPr>
              <a:t>https://www.yelp.com/dataset/download</a:t>
            </a:r>
            <a:endParaRPr lang="en-US" sz="2400" dirty="0"/>
          </a:p>
          <a:p>
            <a:r>
              <a:rPr lang="en-US" sz="2400" dirty="0"/>
              <a:t>Dataset documentation: </a:t>
            </a:r>
            <a:r>
              <a:rPr lang="en-US" sz="2400" dirty="0">
                <a:hlinkClick r:id="rId3"/>
              </a:rPr>
              <a:t>https://www.yelp.com/dataset/documentation/main</a:t>
            </a:r>
            <a:endParaRPr lang="en-US" sz="2400" dirty="0"/>
          </a:p>
          <a:p>
            <a:r>
              <a:rPr lang="en-US" sz="2400" dirty="0"/>
              <a:t>Tools used:</a:t>
            </a:r>
          </a:p>
          <a:p>
            <a:pPr lvl="1"/>
            <a:r>
              <a:rPr lang="en-US" sz="2200" dirty="0"/>
              <a:t>MongoDB – Data storage, data preparation and querying</a:t>
            </a:r>
          </a:p>
          <a:p>
            <a:pPr lvl="1"/>
            <a:r>
              <a:rPr lang="en-US" sz="2200" dirty="0"/>
              <a:t>Neo4j – Data storage and querying</a:t>
            </a:r>
          </a:p>
          <a:p>
            <a:pPr lvl="1"/>
            <a:r>
              <a:rPr lang="en-US" sz="2200" dirty="0"/>
              <a:t>SAS – Text mining of reviews to detect fake reviews</a:t>
            </a:r>
          </a:p>
          <a:p>
            <a:pPr lvl="1"/>
            <a:r>
              <a:rPr lang="en-US" sz="2200" dirty="0"/>
              <a:t>Tableau – Designing dashboards for businesses and reviewers</a:t>
            </a:r>
          </a:p>
        </p:txBody>
      </p:sp>
    </p:spTree>
    <p:extLst>
      <p:ext uri="{BB962C8B-B14F-4D97-AF65-F5344CB8AC3E}">
        <p14:creationId xmlns:p14="http://schemas.microsoft.com/office/powerpoint/2010/main" val="33465965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BFCDC39-F37E-A340-AC15-E6DA61887903}"/>
              </a:ext>
            </a:extLst>
          </p:cNvPr>
          <p:cNvSpPr>
            <a:spLocks noGrp="1"/>
          </p:cNvSpPr>
          <p:nvPr>
            <p:ph idx="1"/>
          </p:nvPr>
        </p:nvSpPr>
        <p:spPr>
          <a:xfrm>
            <a:off x="1295400" y="1139687"/>
            <a:ext cx="9601200" cy="5473148"/>
          </a:xfrm>
        </p:spPr>
        <p:txBody>
          <a:bodyPr>
            <a:normAutofit/>
          </a:bodyPr>
          <a:lstStyle/>
          <a:p>
            <a:r>
              <a:rPr lang="en-US" dirty="0"/>
              <a:t>The dataset was obtained from Yelp’s official website</a:t>
            </a:r>
          </a:p>
          <a:p>
            <a:r>
              <a:rPr lang="en-US" dirty="0"/>
              <a:t>Elements of dataset:</a:t>
            </a:r>
          </a:p>
          <a:p>
            <a:pPr lvl="1"/>
            <a:r>
              <a:rPr lang="en-US" dirty="0" err="1"/>
              <a:t>Business.json</a:t>
            </a:r>
            <a:r>
              <a:rPr lang="en-US" dirty="0"/>
              <a:t> - Contains business data including location data, attributes, and categories</a:t>
            </a:r>
          </a:p>
          <a:p>
            <a:pPr lvl="1"/>
            <a:r>
              <a:rPr lang="en-US" dirty="0" err="1"/>
              <a:t>Review.json</a:t>
            </a:r>
            <a:r>
              <a:rPr lang="en-US" dirty="0"/>
              <a:t> - Contains full review text data including the </a:t>
            </a:r>
            <a:r>
              <a:rPr lang="en-US" dirty="0" err="1"/>
              <a:t>user_id</a:t>
            </a:r>
            <a:r>
              <a:rPr lang="en-US" dirty="0"/>
              <a:t> that wrote the review and the </a:t>
            </a:r>
            <a:r>
              <a:rPr lang="en-US" dirty="0" err="1"/>
              <a:t>business_id</a:t>
            </a:r>
            <a:r>
              <a:rPr lang="en-US" dirty="0"/>
              <a:t> the review is written for</a:t>
            </a:r>
          </a:p>
          <a:p>
            <a:pPr lvl="1"/>
            <a:r>
              <a:rPr lang="en-US" dirty="0" err="1"/>
              <a:t>User.json</a:t>
            </a:r>
            <a:r>
              <a:rPr lang="en-US" dirty="0"/>
              <a:t> - User data including the user's friend mapping and all the metadata associated with the user</a:t>
            </a:r>
          </a:p>
          <a:p>
            <a:pPr lvl="1"/>
            <a:r>
              <a:rPr lang="en-US" dirty="0" err="1"/>
              <a:t>Checkin.json</a:t>
            </a:r>
            <a:r>
              <a:rPr lang="en-US" dirty="0"/>
              <a:t> - </a:t>
            </a:r>
            <a:r>
              <a:rPr lang="en-US" dirty="0" err="1"/>
              <a:t>Checkins</a:t>
            </a:r>
            <a:r>
              <a:rPr lang="en-US" dirty="0"/>
              <a:t> on a business</a:t>
            </a:r>
          </a:p>
          <a:p>
            <a:pPr lvl="1"/>
            <a:r>
              <a:rPr lang="en-US" dirty="0" err="1"/>
              <a:t>Tip.json</a:t>
            </a:r>
            <a:r>
              <a:rPr lang="en-US" dirty="0"/>
              <a:t> - Tips written by a user on a business. Tips are shorter than reviews and tend to convey quick suggestions</a:t>
            </a:r>
          </a:p>
          <a:p>
            <a:pPr lvl="1"/>
            <a:r>
              <a:rPr lang="en-US" dirty="0" err="1"/>
              <a:t>Photo.json</a:t>
            </a:r>
            <a:r>
              <a:rPr lang="en-US" dirty="0"/>
              <a:t> - Contains photo data including the caption and classification (one of "food", "drink", "menu", "inside" or "outside")</a:t>
            </a:r>
          </a:p>
          <a:p>
            <a:r>
              <a:rPr lang="en-US" dirty="0"/>
              <a:t>Datasets used and stored in MongoDB and Neo4j: </a:t>
            </a:r>
            <a:r>
              <a:rPr lang="en-US" dirty="0" err="1"/>
              <a:t>Business.json</a:t>
            </a:r>
            <a:r>
              <a:rPr lang="en-US" dirty="0"/>
              <a:t>, </a:t>
            </a:r>
            <a:r>
              <a:rPr lang="en-US" dirty="0" err="1"/>
              <a:t>Review.json</a:t>
            </a:r>
            <a:r>
              <a:rPr lang="en-US" dirty="0"/>
              <a:t>, </a:t>
            </a:r>
            <a:r>
              <a:rPr lang="en-US" dirty="0" err="1"/>
              <a:t>User.json</a:t>
            </a:r>
            <a:endParaRPr lang="en-US" dirty="0"/>
          </a:p>
        </p:txBody>
      </p:sp>
      <p:sp>
        <p:nvSpPr>
          <p:cNvPr id="8" name="Title 1">
            <a:extLst>
              <a:ext uri="{FF2B5EF4-FFF2-40B4-BE49-F238E27FC236}">
                <a16:creationId xmlns:a16="http://schemas.microsoft.com/office/drawing/2014/main" id="{58DA5A25-52A2-4832-895F-D54A82924F05}"/>
              </a:ext>
            </a:extLst>
          </p:cNvPr>
          <p:cNvSpPr txBox="1">
            <a:spLocks/>
          </p:cNvSpPr>
          <p:nvPr/>
        </p:nvSpPr>
        <p:spPr>
          <a:xfrm>
            <a:off x="1335156" y="243034"/>
            <a:ext cx="6416142" cy="8038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kern="1200">
                <a:solidFill>
                  <a:schemeClr val="accent1"/>
                </a:solidFill>
                <a:latin typeface="+mj-lt"/>
                <a:ea typeface="+mj-ea"/>
                <a:cs typeface="+mj-cs"/>
              </a:defRPr>
            </a:lvl1pPr>
          </a:lstStyle>
          <a:p>
            <a:r>
              <a:rPr lang="en-US" sz="4000" dirty="0"/>
              <a:t>Data Overview and Storage</a:t>
            </a:r>
          </a:p>
        </p:txBody>
      </p:sp>
    </p:spTree>
    <p:extLst>
      <p:ext uri="{BB962C8B-B14F-4D97-AF65-F5344CB8AC3E}">
        <p14:creationId xmlns:p14="http://schemas.microsoft.com/office/powerpoint/2010/main" val="161575731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295400" y="1179443"/>
            <a:ext cx="9601200" cy="5316254"/>
          </a:xfrm>
        </p:spPr>
        <p:txBody>
          <a:bodyPr>
            <a:normAutofit fontScale="70000" lnSpcReduction="20000"/>
          </a:bodyPr>
          <a:lstStyle/>
          <a:p>
            <a:r>
              <a:rPr lang="en-US" sz="2800" dirty="0"/>
              <a:t>Focused on </a:t>
            </a:r>
            <a:r>
              <a:rPr lang="en-US" sz="2800" b="1" dirty="0"/>
              <a:t>Charlotte, NC</a:t>
            </a:r>
            <a:r>
              <a:rPr lang="en-US" sz="2800" dirty="0"/>
              <a:t> and </a:t>
            </a:r>
            <a:r>
              <a:rPr lang="en-US" sz="2800" b="1" dirty="0"/>
              <a:t>Pittsburgh, PA</a:t>
            </a:r>
          </a:p>
          <a:p>
            <a:r>
              <a:rPr lang="en-US" sz="2800" dirty="0"/>
              <a:t>Cleaned data in MongoDB</a:t>
            </a:r>
          </a:p>
          <a:p>
            <a:pPr lvl="1"/>
            <a:r>
              <a:rPr lang="en-US" sz="2600" dirty="0"/>
              <a:t>Removed businesses, reviews, users for cities other than Charlotte and Pittsburgh</a:t>
            </a:r>
          </a:p>
          <a:p>
            <a:r>
              <a:rPr lang="en-US" sz="2800" dirty="0"/>
              <a:t>Converted data into desired datatypes</a:t>
            </a:r>
          </a:p>
          <a:p>
            <a:pPr lvl="1"/>
            <a:r>
              <a:rPr lang="en-US" sz="2600" dirty="0"/>
              <a:t>Fields like date were of string type – converted it to date type for querying</a:t>
            </a:r>
          </a:p>
          <a:p>
            <a:r>
              <a:rPr lang="en-US" sz="2800" dirty="0"/>
              <a:t>Exported cleaned data in json, csv formats</a:t>
            </a:r>
          </a:p>
          <a:p>
            <a:pPr lvl="1"/>
            <a:r>
              <a:rPr lang="en-US" sz="2600" dirty="0"/>
              <a:t>To use data in Neo4j, SAS and Tableau</a:t>
            </a:r>
          </a:p>
          <a:p>
            <a:r>
              <a:rPr lang="en-US" sz="2800" dirty="0"/>
              <a:t>Converting data file to csv format using python</a:t>
            </a:r>
          </a:p>
          <a:p>
            <a:pPr lvl="1"/>
            <a:r>
              <a:rPr lang="en-US" sz="2600" dirty="0"/>
              <a:t>Exporting as csv from MongoDB caused formatting issues</a:t>
            </a:r>
          </a:p>
          <a:p>
            <a:r>
              <a:rPr lang="en-US" sz="2800" dirty="0"/>
              <a:t>Final 3 datasets used:</a:t>
            </a:r>
          </a:p>
          <a:p>
            <a:pPr lvl="1"/>
            <a:r>
              <a:rPr lang="en-US" sz="2400" dirty="0" err="1"/>
              <a:t>business.json</a:t>
            </a:r>
            <a:r>
              <a:rPr lang="en-US" sz="2400" dirty="0"/>
              <a:t> (16,526 rows)</a:t>
            </a:r>
          </a:p>
          <a:p>
            <a:pPr lvl="1"/>
            <a:r>
              <a:rPr lang="en-US" sz="2400" dirty="0" err="1"/>
              <a:t>review.json</a:t>
            </a:r>
            <a:r>
              <a:rPr lang="en-US" sz="2400" dirty="0"/>
              <a:t> (534,921 rows)</a:t>
            </a:r>
          </a:p>
          <a:p>
            <a:pPr lvl="1"/>
            <a:r>
              <a:rPr lang="en-US" sz="2400" dirty="0" err="1"/>
              <a:t>user.json</a:t>
            </a:r>
            <a:r>
              <a:rPr lang="en-US" sz="2400" dirty="0"/>
              <a:t> (163,034 rows)</a:t>
            </a:r>
          </a:p>
        </p:txBody>
      </p:sp>
      <p:sp>
        <p:nvSpPr>
          <p:cNvPr id="7" name="Title 1">
            <a:extLst>
              <a:ext uri="{FF2B5EF4-FFF2-40B4-BE49-F238E27FC236}">
                <a16:creationId xmlns:a16="http://schemas.microsoft.com/office/drawing/2014/main" id="{282CE219-1212-4CD6-96C4-F947DEB4E0B1}"/>
              </a:ext>
            </a:extLst>
          </p:cNvPr>
          <p:cNvSpPr txBox="1">
            <a:spLocks/>
          </p:cNvSpPr>
          <p:nvPr/>
        </p:nvSpPr>
        <p:spPr>
          <a:xfrm>
            <a:off x="1335156" y="243034"/>
            <a:ext cx="6416142" cy="8038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kern="1200">
                <a:solidFill>
                  <a:schemeClr val="accent1"/>
                </a:solidFill>
                <a:latin typeface="+mj-lt"/>
                <a:ea typeface="+mj-ea"/>
                <a:cs typeface="+mj-cs"/>
              </a:defRPr>
            </a:lvl1pPr>
          </a:lstStyle>
          <a:p>
            <a:r>
              <a:rPr lang="en-US" sz="4000" dirty="0"/>
              <a:t>Data Preparation</a:t>
            </a:r>
          </a:p>
        </p:txBody>
      </p:sp>
    </p:spTree>
    <p:extLst>
      <p:ext uri="{BB962C8B-B14F-4D97-AF65-F5344CB8AC3E}">
        <p14:creationId xmlns:p14="http://schemas.microsoft.com/office/powerpoint/2010/main" val="16271583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40A8EBAE-9AED-D046-A160-7DFC776D484E}"/>
              </a:ext>
            </a:extLst>
          </p:cNvPr>
          <p:cNvSpPr/>
          <p:nvPr/>
        </p:nvSpPr>
        <p:spPr>
          <a:xfrm>
            <a:off x="7063409" y="512572"/>
            <a:ext cx="5486400" cy="6740307"/>
          </a:xfrm>
          <a:prstGeom prst="rect">
            <a:avLst/>
          </a:prstGeom>
        </p:spPr>
        <p:txBody>
          <a:bodyPr wrap="square">
            <a:spAutoFit/>
          </a:bodyPr>
          <a:lstStyle/>
          <a:p>
            <a:pPr marL="457200" indent="-457200"/>
            <a:r>
              <a:rPr lang="en-US" sz="1400" b="1" dirty="0" err="1">
                <a:latin typeface="Cambria Math" panose="02040503050406030204" pitchFamily="18" charset="0"/>
                <a:ea typeface="Cambria Math" panose="02040503050406030204" pitchFamily="18" charset="0"/>
              </a:rPr>
              <a:t>db.reviewer.insert</a:t>
            </a:r>
            <a:r>
              <a:rPr lang="en-US" sz="1400" b="1" dirty="0">
                <a:latin typeface="Cambria Math" panose="02040503050406030204" pitchFamily="18" charset="0"/>
                <a:ea typeface="Cambria Math" panose="02040503050406030204" pitchFamily="18" charset="0"/>
              </a:rPr>
              <a:t>({</a:t>
            </a:r>
          </a:p>
          <a:p>
            <a:pPr marL="914400" indent="-457200"/>
            <a:r>
              <a:rPr lang="en-US" sz="1400" b="1" dirty="0">
                <a:latin typeface="Cambria Math" panose="02040503050406030204" pitchFamily="18" charset="0"/>
                <a:ea typeface="Cambria Math" panose="02040503050406030204" pitchFamily="18" charset="0"/>
              </a:rPr>
              <a:t>“</a:t>
            </a:r>
            <a:r>
              <a:rPr lang="en-US" sz="1400" b="1" dirty="0" err="1">
                <a:latin typeface="Cambria Math" panose="02040503050406030204" pitchFamily="18" charset="0"/>
                <a:ea typeface="Cambria Math" panose="02040503050406030204" pitchFamily="18" charset="0"/>
              </a:rPr>
              <a:t>user_id</a:t>
            </a:r>
            <a:r>
              <a:rPr lang="en-US" sz="1400" b="1" dirty="0">
                <a:latin typeface="Cambria Math" panose="02040503050406030204" pitchFamily="18" charset="0"/>
                <a:ea typeface="Cambria Math" panose="02040503050406030204" pitchFamily="18" charset="0"/>
              </a:rPr>
              <a:t>": “A12345”,</a:t>
            </a:r>
          </a:p>
          <a:p>
            <a:pPr marL="914400" indent="-457200"/>
            <a:r>
              <a:rPr lang="en-US" sz="1400" b="1" dirty="0">
                <a:latin typeface="Cambria Math" panose="02040503050406030204" pitchFamily="18" charset="0"/>
                <a:ea typeface="Cambria Math" panose="02040503050406030204" pitchFamily="18" charset="0"/>
              </a:rPr>
              <a:t>"name": "John Smith",</a:t>
            </a:r>
          </a:p>
          <a:p>
            <a:pPr marL="914400" indent="-457200"/>
            <a:r>
              <a:rPr lang="en-US" sz="1400" b="1" dirty="0">
                <a:latin typeface="Cambria Math" panose="02040503050406030204" pitchFamily="18" charset="0"/>
                <a:ea typeface="Cambria Math" panose="02040503050406030204" pitchFamily="18" charset="0"/>
              </a:rPr>
              <a:t>"since": "1, 1, 2002",</a:t>
            </a:r>
          </a:p>
          <a:p>
            <a:pPr marL="914400" indent="-457200"/>
            <a:r>
              <a:rPr lang="en-US" sz="1400" b="1" dirty="0">
                <a:latin typeface="Cambria Math" panose="02040503050406030204" pitchFamily="18" charset="0"/>
                <a:ea typeface="Cambria Math" panose="02040503050406030204" pitchFamily="18" charset="0"/>
              </a:rPr>
              <a:t>"</a:t>
            </a:r>
            <a:r>
              <a:rPr lang="en-US" sz="1400" b="1" dirty="0" err="1">
                <a:latin typeface="Cambria Math" panose="02040503050406030204" pitchFamily="18" charset="0"/>
                <a:ea typeface="Cambria Math" panose="02040503050406030204" pitchFamily="18" charset="0"/>
              </a:rPr>
              <a:t>number_of_friends</a:t>
            </a:r>
            <a:r>
              <a:rPr lang="en-US" sz="1400" b="1" dirty="0">
                <a:latin typeface="Cambria Math" panose="02040503050406030204" pitchFamily="18" charset="0"/>
                <a:ea typeface="Cambria Math" panose="02040503050406030204" pitchFamily="18" charset="0"/>
              </a:rPr>
              <a:t>": 46,</a:t>
            </a:r>
          </a:p>
          <a:p>
            <a:pPr marL="457200" indent="-457200"/>
            <a:r>
              <a:rPr lang="en-US" sz="1400" b="1" dirty="0">
                <a:latin typeface="Cambria Math" panose="02040503050406030204" pitchFamily="18" charset="0"/>
                <a:ea typeface="Cambria Math" panose="02040503050406030204" pitchFamily="18" charset="0"/>
              </a:rPr>
              <a:t>})</a:t>
            </a:r>
          </a:p>
          <a:p>
            <a:pPr marL="457200" indent="-457200"/>
            <a:r>
              <a:rPr lang="en-US" sz="1400" b="1" dirty="0" err="1">
                <a:latin typeface="Cambria Math" panose="02040503050406030204" pitchFamily="18" charset="0"/>
                <a:ea typeface="Cambria Math" panose="02040503050406030204" pitchFamily="18" charset="0"/>
              </a:rPr>
              <a:t>db.business.insert</a:t>
            </a:r>
            <a:r>
              <a:rPr lang="en-US" sz="1400" b="1" dirty="0">
                <a:latin typeface="Cambria Math" panose="02040503050406030204" pitchFamily="18" charset="0"/>
                <a:ea typeface="Cambria Math" panose="02040503050406030204" pitchFamily="18" charset="0"/>
              </a:rPr>
              <a:t>({</a:t>
            </a:r>
          </a:p>
          <a:p>
            <a:pPr marL="914400" indent="-457200"/>
            <a:r>
              <a:rPr lang="en-US" sz="1400" b="1" dirty="0">
                <a:latin typeface="Cambria Math" panose="02040503050406030204" pitchFamily="18" charset="0"/>
                <a:ea typeface="Cambria Math" panose="02040503050406030204" pitchFamily="18" charset="0"/>
              </a:rPr>
              <a:t>"business_id":"ABC00123",</a:t>
            </a:r>
          </a:p>
          <a:p>
            <a:pPr marL="914400" indent="-457200"/>
            <a:r>
              <a:rPr lang="en-US" sz="1400" b="1" dirty="0">
                <a:latin typeface="Cambria Math" panose="02040503050406030204" pitchFamily="18" charset="0"/>
                <a:ea typeface="Cambria Math" panose="02040503050406030204" pitchFamily="18" charset="0"/>
              </a:rPr>
              <a:t>"name": "Sam’s Restaurant",</a:t>
            </a:r>
          </a:p>
          <a:p>
            <a:pPr marL="914400" indent="-457200"/>
            <a:r>
              <a:rPr lang="en-US" sz="1400" b="1" dirty="0">
                <a:latin typeface="Cambria Math" panose="02040503050406030204" pitchFamily="18" charset="0"/>
                <a:ea typeface="Cambria Math" panose="02040503050406030204" pitchFamily="18" charset="0"/>
              </a:rPr>
              <a:t>"address": "123 Some St, City, State - 12345",</a:t>
            </a:r>
          </a:p>
          <a:p>
            <a:pPr marL="914400" indent="-457200"/>
            <a:r>
              <a:rPr lang="en-US" sz="1400" b="1" dirty="0">
                <a:latin typeface="Cambria Math" panose="02040503050406030204" pitchFamily="18" charset="0"/>
                <a:ea typeface="Cambria Math" panose="02040503050406030204" pitchFamily="18" charset="0"/>
              </a:rPr>
              <a:t>"related": ["AIU0143"," ADC54123"," ABC00126"],</a:t>
            </a:r>
          </a:p>
          <a:p>
            <a:pPr marL="914400" indent="-457200"/>
            <a:r>
              <a:rPr lang="en-US" sz="1400" b="1" dirty="0">
                <a:latin typeface="Cambria Math" panose="02040503050406030204" pitchFamily="18" charset="0"/>
                <a:ea typeface="Cambria Math" panose="02040503050406030204" pitchFamily="18" charset="0"/>
              </a:rPr>
              <a:t>"dateopened":"3, 9, 2016",</a:t>
            </a:r>
          </a:p>
          <a:p>
            <a:pPr marL="914400" indent="-457200"/>
            <a:r>
              <a:rPr lang="en-US" sz="1400" b="1" dirty="0">
                <a:latin typeface="Cambria Math" panose="02040503050406030204" pitchFamily="18" charset="0"/>
                <a:ea typeface="Cambria Math" panose="02040503050406030204" pitchFamily="18" charset="0"/>
              </a:rPr>
              <a:t>"category": [“</a:t>
            </a:r>
            <a:r>
              <a:rPr lang="en-US" sz="1400" b="1" dirty="0" err="1">
                <a:latin typeface="Cambria Math" panose="02040503050406030204" pitchFamily="18" charset="0"/>
                <a:ea typeface="Cambria Math" panose="02040503050406030204" pitchFamily="18" charset="0"/>
              </a:rPr>
              <a:t>Restaurants”,"Mexican</a:t>
            </a:r>
            <a:r>
              <a:rPr lang="en-US" sz="1400" b="1" dirty="0">
                <a:latin typeface="Cambria Math" panose="02040503050406030204" pitchFamily="18" charset="0"/>
                <a:ea typeface="Cambria Math" panose="02040503050406030204" pitchFamily="18" charset="0"/>
              </a:rPr>
              <a:t> Grill"],</a:t>
            </a:r>
          </a:p>
          <a:p>
            <a:pPr marL="914400" indent="-457200"/>
            <a:r>
              <a:rPr lang="en-US" sz="1400" b="1" dirty="0">
                <a:latin typeface="Cambria Math" panose="02040503050406030204" pitchFamily="18" charset="0"/>
                <a:ea typeface="Cambria Math" panose="02040503050406030204" pitchFamily="18" charset="0"/>
              </a:rPr>
              <a:t>"review": [{</a:t>
            </a:r>
          </a:p>
          <a:p>
            <a:pPr marL="1371600" indent="-457200"/>
            <a:r>
              <a:rPr lang="en-US" sz="1400" b="1" dirty="0">
                <a:latin typeface="Cambria Math" panose="02040503050406030204" pitchFamily="18" charset="0"/>
                <a:ea typeface="Cambria Math" panose="02040503050406030204" pitchFamily="18" charset="0"/>
              </a:rPr>
              <a:t>"</a:t>
            </a:r>
            <a:r>
              <a:rPr lang="en-US" sz="1400" b="1" dirty="0" err="1">
                <a:latin typeface="Cambria Math" panose="02040503050406030204" pitchFamily="18" charset="0"/>
                <a:ea typeface="Cambria Math" panose="02040503050406030204" pitchFamily="18" charset="0"/>
              </a:rPr>
              <a:t>review_id</a:t>
            </a:r>
            <a:r>
              <a:rPr lang="en-US" sz="1400" b="1" dirty="0">
                <a:latin typeface="Cambria Math" panose="02040503050406030204" pitchFamily="18" charset="0"/>
                <a:ea typeface="Cambria Math" panose="02040503050406030204" pitchFamily="18" charset="0"/>
              </a:rPr>
              <a:t>": 1234Z,</a:t>
            </a:r>
          </a:p>
          <a:p>
            <a:pPr marL="1371600" indent="-457200"/>
            <a:r>
              <a:rPr lang="en-US" sz="1400" b="1" dirty="0">
                <a:latin typeface="Cambria Math" panose="02040503050406030204" pitchFamily="18" charset="0"/>
                <a:ea typeface="Cambria Math" panose="02040503050406030204" pitchFamily="18" charset="0"/>
              </a:rPr>
              <a:t>"useful": 5,</a:t>
            </a:r>
          </a:p>
          <a:p>
            <a:pPr marL="1371600" indent="-457200"/>
            <a:r>
              <a:rPr lang="en-US" sz="1400" b="1" dirty="0">
                <a:latin typeface="Cambria Math" panose="02040503050406030204" pitchFamily="18" charset="0"/>
                <a:ea typeface="Cambria Math" panose="02040503050406030204" pitchFamily="18" charset="0"/>
              </a:rPr>
              <a:t>"funny": 2,</a:t>
            </a:r>
          </a:p>
          <a:p>
            <a:pPr marL="1371600" indent="-457200"/>
            <a:r>
              <a:rPr lang="en-US" sz="1400" b="1" dirty="0">
                <a:latin typeface="Cambria Math" panose="02040503050406030204" pitchFamily="18" charset="0"/>
                <a:ea typeface="Cambria Math" panose="02040503050406030204" pitchFamily="18" charset="0"/>
              </a:rPr>
              <a:t>"cool": 6,</a:t>
            </a:r>
          </a:p>
          <a:p>
            <a:pPr marL="1371600" indent="-457200"/>
            <a:r>
              <a:rPr lang="en-US" sz="1400" b="1" dirty="0">
                <a:latin typeface="Cambria Math" panose="02040503050406030204" pitchFamily="18" charset="0"/>
                <a:ea typeface="Cambria Math" panose="02040503050406030204" pitchFamily="18" charset="0"/>
              </a:rPr>
              <a:t>"</a:t>
            </a:r>
            <a:r>
              <a:rPr lang="en-US" sz="1400" b="1" dirty="0" err="1">
                <a:latin typeface="Cambria Math" panose="02040503050406030204" pitchFamily="18" charset="0"/>
                <a:ea typeface="Cambria Math" panose="02040503050406030204" pitchFamily="18" charset="0"/>
              </a:rPr>
              <a:t>text":"thanks</a:t>
            </a:r>
            <a:r>
              <a:rPr lang="en-US" sz="1400" b="1" dirty="0">
                <a:latin typeface="Cambria Math" panose="02040503050406030204" pitchFamily="18" charset="0"/>
                <a:ea typeface="Cambria Math" panose="02040503050406030204" pitchFamily="18" charset="0"/>
              </a:rPr>
              <a:t> but no thanks",</a:t>
            </a:r>
          </a:p>
          <a:p>
            <a:pPr marL="1371600" indent="-457200"/>
            <a:r>
              <a:rPr lang="en-US" sz="1400" b="1" dirty="0">
                <a:latin typeface="Cambria Math" panose="02040503050406030204" pitchFamily="18" charset="0"/>
                <a:ea typeface="Cambria Math" panose="02040503050406030204" pitchFamily="18" charset="0"/>
              </a:rPr>
              <a:t>"rtime":"1, 11, 2012",</a:t>
            </a:r>
          </a:p>
          <a:p>
            <a:pPr marL="1371600" indent="-457200"/>
            <a:r>
              <a:rPr lang="en-US" sz="1400" b="1" dirty="0">
                <a:latin typeface="Cambria Math" panose="02040503050406030204" pitchFamily="18" charset="0"/>
                <a:ea typeface="Cambria Math" panose="02040503050406030204" pitchFamily="18" charset="0"/>
              </a:rPr>
              <a:t>"rating":3,</a:t>
            </a:r>
          </a:p>
          <a:p>
            <a:pPr marL="1371600" indent="-457200"/>
            <a:r>
              <a:rPr lang="en-US" sz="1400" b="1" dirty="0">
                <a:latin typeface="Cambria Math" panose="02040503050406030204" pitchFamily="18" charset="0"/>
                <a:ea typeface="Cambria Math" panose="02040503050406030204" pitchFamily="18" charset="0"/>
              </a:rPr>
              <a:t>"compliment":[{</a:t>
            </a:r>
          </a:p>
          <a:p>
            <a:pPr marL="1828800" indent="-457200"/>
            <a:r>
              <a:rPr lang="en-US" sz="1400" b="1" dirty="0">
                <a:latin typeface="Cambria Math" panose="02040503050406030204" pitchFamily="18" charset="0"/>
                <a:ea typeface="Cambria Math" panose="02040503050406030204" pitchFamily="18" charset="0"/>
              </a:rPr>
              <a:t>"</a:t>
            </a:r>
            <a:r>
              <a:rPr lang="en-US" sz="1400" b="1" dirty="0" err="1">
                <a:latin typeface="Cambria Math" panose="02040503050406030204" pitchFamily="18" charset="0"/>
                <a:ea typeface="Cambria Math" panose="02040503050406030204" pitchFamily="18" charset="0"/>
              </a:rPr>
              <a:t>cid</a:t>
            </a:r>
            <a:r>
              <a:rPr lang="en-US" sz="1400" b="1" dirty="0">
                <a:latin typeface="Cambria Math" panose="02040503050406030204" pitchFamily="18" charset="0"/>
                <a:ea typeface="Cambria Math" panose="02040503050406030204" pitchFamily="18" charset="0"/>
              </a:rPr>
              <a:t>": 1234,</a:t>
            </a:r>
          </a:p>
          <a:p>
            <a:pPr marL="1828800" indent="-457200"/>
            <a:r>
              <a:rPr lang="en-US" sz="1400" b="1" dirty="0">
                <a:latin typeface="Cambria Math" panose="02040503050406030204" pitchFamily="18" charset="0"/>
                <a:ea typeface="Cambria Math" panose="02040503050406030204" pitchFamily="18" charset="0"/>
              </a:rPr>
              <a:t>"</a:t>
            </a:r>
            <a:r>
              <a:rPr lang="en-US" sz="1400" b="1" dirty="0" err="1">
                <a:latin typeface="Cambria Math" panose="02040503050406030204" pitchFamily="18" charset="0"/>
                <a:ea typeface="Cambria Math" panose="02040503050406030204" pitchFamily="18" charset="0"/>
              </a:rPr>
              <a:t>ctitle</a:t>
            </a:r>
            <a:r>
              <a:rPr lang="en-US" sz="1400" b="1" dirty="0">
                <a:latin typeface="Cambria Math" panose="02040503050406030204" pitchFamily="18" charset="0"/>
                <a:ea typeface="Cambria Math" panose="02040503050406030204" pitchFamily="18" charset="0"/>
              </a:rPr>
              <a:t>":"</a:t>
            </a:r>
            <a:r>
              <a:rPr lang="en-US" sz="1400" b="1" dirty="0" err="1">
                <a:latin typeface="Cambria Math" panose="02040503050406030204" pitchFamily="18" charset="0"/>
                <a:ea typeface="Cambria Math" panose="02040503050406030204" pitchFamily="18" charset="0"/>
              </a:rPr>
              <a:t>xyz</a:t>
            </a:r>
            <a:r>
              <a:rPr lang="en-US" sz="1400" b="1" dirty="0">
                <a:latin typeface="Cambria Math" panose="02040503050406030204" pitchFamily="18" charset="0"/>
                <a:ea typeface="Cambria Math" panose="02040503050406030204" pitchFamily="18" charset="0"/>
              </a:rPr>
              <a:t>",</a:t>
            </a:r>
          </a:p>
          <a:p>
            <a:pPr marL="1828800" indent="-457200"/>
            <a:r>
              <a:rPr lang="en-US" sz="1400" b="1" dirty="0">
                <a:latin typeface="Cambria Math" panose="02040503050406030204" pitchFamily="18" charset="0"/>
                <a:ea typeface="Cambria Math" panose="02040503050406030204" pitchFamily="18" charset="0"/>
              </a:rPr>
              <a:t>"cdate":"5 6, 2012",</a:t>
            </a:r>
          </a:p>
          <a:p>
            <a:pPr marL="1828800" indent="-457200"/>
            <a:r>
              <a:rPr lang="en-US" sz="1400" b="1" dirty="0">
                <a:latin typeface="Cambria Math" panose="02040503050406030204" pitchFamily="18" charset="0"/>
                <a:ea typeface="Cambria Math" panose="02040503050406030204" pitchFamily="18" charset="0"/>
              </a:rPr>
              <a:t>"</a:t>
            </a:r>
            <a:r>
              <a:rPr lang="en-US" sz="1400" b="1" dirty="0" err="1">
                <a:latin typeface="Cambria Math" panose="02040503050406030204" pitchFamily="18" charset="0"/>
                <a:ea typeface="Cambria Math" panose="02040503050406030204" pitchFamily="18" charset="0"/>
              </a:rPr>
              <a:t>ctext</a:t>
            </a:r>
            <a:r>
              <a:rPr lang="en-US" sz="1400" b="1" dirty="0">
                <a:latin typeface="Cambria Math" panose="02040503050406030204" pitchFamily="18" charset="0"/>
                <a:ea typeface="Cambria Math" panose="02040503050406030204" pitchFamily="18" charset="0"/>
              </a:rPr>
              <a:t>":"thank you"</a:t>
            </a:r>
          </a:p>
          <a:p>
            <a:pPr marL="1828800" indent="-457200"/>
            <a:r>
              <a:rPr lang="en-US" sz="1400" b="1" dirty="0">
                <a:latin typeface="Cambria Math" panose="02040503050406030204" pitchFamily="18" charset="0"/>
                <a:ea typeface="Cambria Math" panose="02040503050406030204" pitchFamily="18" charset="0"/>
              </a:rPr>
              <a:t>}]</a:t>
            </a:r>
          </a:p>
          <a:p>
            <a:pPr marL="914400" indent="-457200"/>
            <a:r>
              <a:rPr lang="en-US" sz="1400" b="1" dirty="0">
                <a:latin typeface="Cambria Math" panose="02040503050406030204" pitchFamily="18" charset="0"/>
                <a:ea typeface="Cambria Math" panose="02040503050406030204" pitchFamily="18" charset="0"/>
              </a:rPr>
              <a:t>}]</a:t>
            </a:r>
          </a:p>
          <a:p>
            <a:pPr marL="457200" indent="-457200"/>
            <a:r>
              <a:rPr lang="en-US" sz="1400" b="1" dirty="0">
                <a:latin typeface="Cambria Math" panose="02040503050406030204" pitchFamily="18" charset="0"/>
                <a:ea typeface="Cambria Math" panose="02040503050406030204" pitchFamily="18" charset="0"/>
              </a:rPr>
              <a:t>})</a:t>
            </a:r>
          </a:p>
          <a:p>
            <a:br>
              <a:rPr lang="en-US" sz="1300" dirty="0">
                <a:latin typeface="Cambria Math" panose="02040503050406030204" pitchFamily="18" charset="0"/>
                <a:ea typeface="Cambria Math" panose="02040503050406030204" pitchFamily="18" charset="0"/>
              </a:rPr>
            </a:br>
            <a:endParaRPr lang="en-US" sz="1300" dirty="0">
              <a:latin typeface="Cambria Math" panose="02040503050406030204" pitchFamily="18" charset="0"/>
              <a:ea typeface="Cambria Math" panose="02040503050406030204" pitchFamily="18" charset="0"/>
            </a:endParaRPr>
          </a:p>
        </p:txBody>
      </p:sp>
      <p:sp>
        <p:nvSpPr>
          <p:cNvPr id="32" name="Rectangle 31">
            <a:extLst>
              <a:ext uri="{FF2B5EF4-FFF2-40B4-BE49-F238E27FC236}">
                <a16:creationId xmlns:a16="http://schemas.microsoft.com/office/drawing/2014/main" id="{6C331556-0262-B642-BAC8-943CD0223165}"/>
              </a:ext>
            </a:extLst>
          </p:cNvPr>
          <p:cNvSpPr/>
          <p:nvPr/>
        </p:nvSpPr>
        <p:spPr>
          <a:xfrm>
            <a:off x="1348408" y="1677732"/>
            <a:ext cx="5486400" cy="2677656"/>
          </a:xfrm>
          <a:prstGeom prst="rect">
            <a:avLst/>
          </a:prstGeom>
        </p:spPr>
        <p:txBody>
          <a:bodyPr wrap="square">
            <a:spAutoFit/>
          </a:bodyPr>
          <a:lstStyle/>
          <a:p>
            <a:pPr marL="457200" indent="-457200">
              <a:buClr>
                <a:srgbClr val="14CA98"/>
              </a:buClr>
              <a:buFont typeface="Arial" panose="020B0604020202020204" pitchFamily="34" charset="0"/>
              <a:buChar char="•"/>
            </a:pPr>
            <a:r>
              <a:rPr lang="en-US" sz="2400" dirty="0"/>
              <a:t>Reviewer Collection</a:t>
            </a:r>
          </a:p>
          <a:p>
            <a:pPr marL="914400" lvl="1" indent="-457200">
              <a:buClr>
                <a:srgbClr val="14CA98"/>
              </a:buClr>
              <a:buFont typeface="Arial" panose="020B0604020202020204" pitchFamily="34" charset="0"/>
              <a:buChar char="•"/>
            </a:pPr>
            <a:r>
              <a:rPr lang="en-US" sz="2400" dirty="0"/>
              <a:t>User profile, metrics  </a:t>
            </a:r>
          </a:p>
          <a:p>
            <a:pPr marL="457200" indent="-457200">
              <a:buClr>
                <a:srgbClr val="14CA98"/>
              </a:buClr>
              <a:buFont typeface="Arial" panose="020B0604020202020204" pitchFamily="34" charset="0"/>
              <a:buChar char="•"/>
            </a:pPr>
            <a:endParaRPr lang="en-US" sz="2400" dirty="0"/>
          </a:p>
          <a:p>
            <a:pPr marL="457200" indent="-457200">
              <a:buClr>
                <a:srgbClr val="14CA98"/>
              </a:buClr>
              <a:buFont typeface="Arial" panose="020B0604020202020204" pitchFamily="34" charset="0"/>
              <a:buChar char="•"/>
            </a:pPr>
            <a:r>
              <a:rPr lang="en-US" sz="2400" dirty="0"/>
              <a:t>Business Collection</a:t>
            </a:r>
          </a:p>
          <a:p>
            <a:pPr marL="914400" lvl="1" indent="-457200">
              <a:buClr>
                <a:srgbClr val="14CA98"/>
              </a:buClr>
              <a:buFont typeface="Arial" panose="020B0604020202020204" pitchFamily="34" charset="0"/>
              <a:buChar char="•"/>
            </a:pPr>
            <a:r>
              <a:rPr lang="en-US" sz="2400" dirty="0"/>
              <a:t>Details about the business</a:t>
            </a:r>
          </a:p>
          <a:p>
            <a:pPr marL="914400" lvl="1" indent="-457200">
              <a:buClr>
                <a:srgbClr val="14CA98"/>
              </a:buClr>
              <a:buFont typeface="Arial" panose="020B0604020202020204" pitchFamily="34" charset="0"/>
              <a:buChar char="•"/>
            </a:pPr>
            <a:r>
              <a:rPr lang="en-US" sz="2400" dirty="0"/>
              <a:t>Embedded reviews</a:t>
            </a:r>
          </a:p>
          <a:p>
            <a:pPr marL="1371600" lvl="2" indent="-457200">
              <a:buClr>
                <a:srgbClr val="14CA98"/>
              </a:buClr>
              <a:buFont typeface="Arial" panose="020B0604020202020204" pitchFamily="34" charset="0"/>
              <a:buChar char="•"/>
            </a:pPr>
            <a:r>
              <a:rPr lang="en-US" sz="2400" dirty="0"/>
              <a:t>Embedded compliments</a:t>
            </a:r>
          </a:p>
        </p:txBody>
      </p:sp>
      <p:sp>
        <p:nvSpPr>
          <p:cNvPr id="7" name="Title 1">
            <a:extLst>
              <a:ext uri="{FF2B5EF4-FFF2-40B4-BE49-F238E27FC236}">
                <a16:creationId xmlns:a16="http://schemas.microsoft.com/office/drawing/2014/main" id="{0CED3CA1-0C18-4B73-B4D8-0B5B4E6CDBA2}"/>
              </a:ext>
            </a:extLst>
          </p:cNvPr>
          <p:cNvSpPr txBox="1">
            <a:spLocks/>
          </p:cNvSpPr>
          <p:nvPr/>
        </p:nvSpPr>
        <p:spPr>
          <a:xfrm>
            <a:off x="1335156" y="243034"/>
            <a:ext cx="6416142" cy="8038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kern="1200">
                <a:solidFill>
                  <a:schemeClr val="accent1"/>
                </a:solidFill>
                <a:latin typeface="+mj-lt"/>
                <a:ea typeface="+mj-ea"/>
                <a:cs typeface="+mj-cs"/>
              </a:defRPr>
            </a:lvl1pPr>
          </a:lstStyle>
          <a:p>
            <a:r>
              <a:rPr lang="en-US" sz="4000" dirty="0"/>
              <a:t>MongoDB Schema</a:t>
            </a:r>
          </a:p>
        </p:txBody>
      </p:sp>
    </p:spTree>
    <p:extLst>
      <p:ext uri="{BB962C8B-B14F-4D97-AF65-F5344CB8AC3E}">
        <p14:creationId xmlns:p14="http://schemas.microsoft.com/office/powerpoint/2010/main" val="11185168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38F08682-A2BE-A348-9A52-89D70D500AF2}"/>
              </a:ext>
            </a:extLst>
          </p:cNvPr>
          <p:cNvSpPr/>
          <p:nvPr/>
        </p:nvSpPr>
        <p:spPr>
          <a:xfrm>
            <a:off x="1469572" y="1892524"/>
            <a:ext cx="1986378" cy="198637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Business</a:t>
            </a:r>
          </a:p>
          <a:p>
            <a:pPr algn="ctr"/>
            <a:r>
              <a:rPr lang="en-US" sz="1400" dirty="0"/>
              <a:t>{Business_id: “AX12”, city: “str”, stars: int}</a:t>
            </a:r>
          </a:p>
          <a:p>
            <a:pPr algn="ctr"/>
            <a:endParaRPr lang="en-US" dirty="0"/>
          </a:p>
        </p:txBody>
      </p:sp>
      <p:sp>
        <p:nvSpPr>
          <p:cNvPr id="7" name="Oval 6">
            <a:extLst>
              <a:ext uri="{FF2B5EF4-FFF2-40B4-BE49-F238E27FC236}">
                <a16:creationId xmlns:a16="http://schemas.microsoft.com/office/drawing/2014/main" id="{DAB9EA2E-33B9-9E44-BC25-349958CE3224}"/>
              </a:ext>
            </a:extLst>
          </p:cNvPr>
          <p:cNvSpPr/>
          <p:nvPr/>
        </p:nvSpPr>
        <p:spPr>
          <a:xfrm>
            <a:off x="5066879" y="1892524"/>
            <a:ext cx="1986378" cy="198637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Review</a:t>
            </a:r>
            <a:endParaRPr lang="en-US" b="1" dirty="0"/>
          </a:p>
          <a:p>
            <a:pPr algn="ctr"/>
            <a:r>
              <a:rPr lang="en-US" sz="1400" dirty="0"/>
              <a:t>{text: “str”, funny: “str”, cool: “str”}</a:t>
            </a:r>
          </a:p>
        </p:txBody>
      </p:sp>
      <p:sp>
        <p:nvSpPr>
          <p:cNvPr id="8" name="Oval 7">
            <a:extLst>
              <a:ext uri="{FF2B5EF4-FFF2-40B4-BE49-F238E27FC236}">
                <a16:creationId xmlns:a16="http://schemas.microsoft.com/office/drawing/2014/main" id="{E7A49D18-2E79-3F49-8F21-A9B746803D23}"/>
              </a:ext>
            </a:extLst>
          </p:cNvPr>
          <p:cNvSpPr/>
          <p:nvPr/>
        </p:nvSpPr>
        <p:spPr>
          <a:xfrm>
            <a:off x="8664186" y="1901429"/>
            <a:ext cx="1986377" cy="198637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User</a:t>
            </a:r>
            <a:endParaRPr lang="en-US" b="1" dirty="0"/>
          </a:p>
          <a:p>
            <a:pPr algn="ctr"/>
            <a:r>
              <a:rPr lang="en-US" sz="1400" dirty="0"/>
              <a:t>{</a:t>
            </a:r>
            <a:r>
              <a:rPr lang="en-US" sz="1300" dirty="0"/>
              <a:t>reviewer_id:</a:t>
            </a:r>
            <a:r>
              <a:rPr lang="en-US" sz="1200" dirty="0"/>
              <a:t> “str”</a:t>
            </a:r>
            <a:r>
              <a:rPr lang="en-US" sz="1300" dirty="0"/>
              <a:t>,</a:t>
            </a:r>
            <a:r>
              <a:rPr lang="en-US" sz="1400" dirty="0"/>
              <a:t> name: “string”}</a:t>
            </a:r>
          </a:p>
        </p:txBody>
      </p:sp>
      <p:sp>
        <p:nvSpPr>
          <p:cNvPr id="9" name="Right Arrow 8">
            <a:extLst>
              <a:ext uri="{FF2B5EF4-FFF2-40B4-BE49-F238E27FC236}">
                <a16:creationId xmlns:a16="http://schemas.microsoft.com/office/drawing/2014/main" id="{09A85008-CA9C-C84C-A029-AAE2D0259828}"/>
              </a:ext>
            </a:extLst>
          </p:cNvPr>
          <p:cNvSpPr/>
          <p:nvPr/>
        </p:nvSpPr>
        <p:spPr>
          <a:xfrm>
            <a:off x="3455950" y="2778223"/>
            <a:ext cx="1556552" cy="214978"/>
          </a:xfrm>
          <a:prstGeom prst="rightArrow">
            <a:avLst>
              <a:gd name="adj1" fmla="val 13947"/>
              <a:gd name="adj2" fmla="val 52403"/>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Arrow 9">
            <a:extLst>
              <a:ext uri="{FF2B5EF4-FFF2-40B4-BE49-F238E27FC236}">
                <a16:creationId xmlns:a16="http://schemas.microsoft.com/office/drawing/2014/main" id="{B88BDCDF-98B6-B745-A845-1E7D75D7EBAE}"/>
              </a:ext>
            </a:extLst>
          </p:cNvPr>
          <p:cNvSpPr/>
          <p:nvPr/>
        </p:nvSpPr>
        <p:spPr>
          <a:xfrm>
            <a:off x="7670963" y="4139858"/>
            <a:ext cx="1556552" cy="214978"/>
          </a:xfrm>
          <a:prstGeom prst="rightArrow">
            <a:avLst>
              <a:gd name="adj1" fmla="val 13947"/>
              <a:gd name="adj2" fmla="val 5240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57E4A69-F4AA-444C-9F75-5FF081EFA517}"/>
              </a:ext>
            </a:extLst>
          </p:cNvPr>
          <p:cNvSpPr/>
          <p:nvPr/>
        </p:nvSpPr>
        <p:spPr>
          <a:xfrm>
            <a:off x="3442212" y="2990948"/>
            <a:ext cx="1915909" cy="338554"/>
          </a:xfrm>
          <a:prstGeom prst="rect">
            <a:avLst/>
          </a:prstGeom>
        </p:spPr>
        <p:txBody>
          <a:bodyPr wrap="square">
            <a:spAutoFit/>
          </a:bodyPr>
          <a:lstStyle/>
          <a:p>
            <a:r>
              <a:rPr lang="en-US" sz="1600" b="1" i="0" dirty="0">
                <a:effectLst/>
                <a:latin typeface="Helvetica" pitchFamily="2" charset="0"/>
              </a:rPr>
              <a:t>:REVIEWED_BY</a:t>
            </a:r>
            <a:endParaRPr lang="en-US" sz="1600" b="1" dirty="0"/>
          </a:p>
        </p:txBody>
      </p:sp>
      <p:sp>
        <p:nvSpPr>
          <p:cNvPr id="12" name="Rectangle 11">
            <a:extLst>
              <a:ext uri="{FF2B5EF4-FFF2-40B4-BE49-F238E27FC236}">
                <a16:creationId xmlns:a16="http://schemas.microsoft.com/office/drawing/2014/main" id="{0B9CD9D1-F8B8-FB4B-83B6-3B201C333663}"/>
              </a:ext>
            </a:extLst>
          </p:cNvPr>
          <p:cNvSpPr/>
          <p:nvPr/>
        </p:nvSpPr>
        <p:spPr>
          <a:xfrm>
            <a:off x="7048280" y="2990947"/>
            <a:ext cx="1915909" cy="338554"/>
          </a:xfrm>
          <a:prstGeom prst="rect">
            <a:avLst/>
          </a:prstGeom>
        </p:spPr>
        <p:txBody>
          <a:bodyPr wrap="square">
            <a:spAutoFit/>
          </a:bodyPr>
          <a:lstStyle/>
          <a:p>
            <a:r>
              <a:rPr lang="en-US" sz="1600" b="1" i="0" dirty="0">
                <a:effectLst/>
                <a:latin typeface="Helvetica" pitchFamily="2" charset="0"/>
              </a:rPr>
              <a:t>:CREATED_BY</a:t>
            </a:r>
            <a:endParaRPr lang="en-US" sz="1600" b="1" dirty="0"/>
          </a:p>
        </p:txBody>
      </p:sp>
      <p:sp>
        <p:nvSpPr>
          <p:cNvPr id="13" name="Right Arrow 12">
            <a:extLst>
              <a:ext uri="{FF2B5EF4-FFF2-40B4-BE49-F238E27FC236}">
                <a16:creationId xmlns:a16="http://schemas.microsoft.com/office/drawing/2014/main" id="{F247855F-0FB6-324D-8C51-396CCDCC9EA6}"/>
              </a:ext>
            </a:extLst>
          </p:cNvPr>
          <p:cNvSpPr/>
          <p:nvPr/>
        </p:nvSpPr>
        <p:spPr>
          <a:xfrm>
            <a:off x="7053257" y="2775970"/>
            <a:ext cx="1556552" cy="214978"/>
          </a:xfrm>
          <a:prstGeom prst="rightArrow">
            <a:avLst>
              <a:gd name="adj1" fmla="val 13947"/>
              <a:gd name="adj2" fmla="val 52403"/>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B88F37AD-479E-2247-9237-BBF8ED3CC798}"/>
              </a:ext>
            </a:extLst>
          </p:cNvPr>
          <p:cNvSpPr/>
          <p:nvPr/>
        </p:nvSpPr>
        <p:spPr>
          <a:xfrm>
            <a:off x="336862" y="4354836"/>
            <a:ext cx="11446412" cy="400110"/>
          </a:xfrm>
          <a:prstGeom prst="rect">
            <a:avLst/>
          </a:prstGeom>
        </p:spPr>
        <p:txBody>
          <a:bodyPr wrap="square">
            <a:spAutoFit/>
          </a:bodyPr>
          <a:lstStyle/>
          <a:p>
            <a:pPr algn="ctr"/>
            <a:r>
              <a:rPr lang="en-US" sz="2000" b="1" dirty="0">
                <a:latin typeface="Calibri" panose="020F0502020204030204" pitchFamily="34" charset="0"/>
                <a:ea typeface="Calibri" panose="020F0502020204030204" pitchFamily="34" charset="0"/>
                <a:cs typeface="Times New Roman" panose="02020603050405020304" pitchFamily="18" charset="0"/>
              </a:rPr>
              <a:t>(</a:t>
            </a:r>
            <a:r>
              <a:rPr lang="en-US" sz="2000" b="1" dirty="0" err="1">
                <a:latin typeface="Calibri" panose="020F0502020204030204" pitchFamily="34" charset="0"/>
                <a:ea typeface="Calibri" panose="020F0502020204030204" pitchFamily="34" charset="0"/>
                <a:cs typeface="Times New Roman" panose="02020603050405020304" pitchFamily="18" charset="0"/>
              </a:rPr>
              <a:t>BusinessIDs</a:t>
            </a:r>
            <a:r>
              <a:rPr lang="en-US" sz="2000" b="1" dirty="0">
                <a:latin typeface="Calibri" panose="020F0502020204030204" pitchFamily="34" charset="0"/>
                <a:ea typeface="Calibri" panose="020F0502020204030204" pitchFamily="34" charset="0"/>
                <a:cs typeface="Times New Roman" panose="02020603050405020304" pitchFamily="18" charset="0"/>
              </a:rPr>
              <a:t>)-[</a:t>
            </a:r>
            <a:r>
              <a:rPr lang="en-US" sz="2000" b="1" dirty="0" err="1">
                <a:latin typeface="Calibri" panose="020F0502020204030204" pitchFamily="34" charset="0"/>
                <a:ea typeface="Calibri" panose="020F0502020204030204" pitchFamily="34" charset="0"/>
                <a:cs typeface="Times New Roman" panose="02020603050405020304" pitchFamily="18" charset="0"/>
              </a:rPr>
              <a:t>rvd:REVIEWED_BY</a:t>
            </a:r>
            <a:r>
              <a:rPr lang="en-US" sz="2000" b="1" dirty="0">
                <a:latin typeface="Calibri" panose="020F0502020204030204" pitchFamily="34" charset="0"/>
                <a:ea typeface="Calibri" panose="020F0502020204030204" pitchFamily="34" charset="0"/>
                <a:cs typeface="Times New Roman" panose="02020603050405020304" pitchFamily="18" charset="0"/>
              </a:rPr>
              <a:t>]-&gt;(</a:t>
            </a:r>
            <a:r>
              <a:rPr lang="en-US" sz="2000" b="1" dirty="0" err="1">
                <a:latin typeface="Calibri" panose="020F0502020204030204" pitchFamily="34" charset="0"/>
                <a:ea typeface="Calibri" panose="020F0502020204030204" pitchFamily="34" charset="0"/>
                <a:cs typeface="Times New Roman" panose="02020603050405020304" pitchFamily="18" charset="0"/>
              </a:rPr>
              <a:t>ReviewIDs</a:t>
            </a:r>
            <a:r>
              <a:rPr lang="en-US" sz="2000" b="1" dirty="0">
                <a:latin typeface="Calibri" panose="020F0502020204030204" pitchFamily="34" charset="0"/>
                <a:ea typeface="Calibri" panose="020F0502020204030204" pitchFamily="34" charset="0"/>
                <a:cs typeface="Times New Roman" panose="02020603050405020304" pitchFamily="18" charset="0"/>
              </a:rPr>
              <a:t>)-[</a:t>
            </a:r>
            <a:r>
              <a:rPr lang="en-US" sz="2000" b="1" dirty="0" err="1">
                <a:latin typeface="Calibri" panose="020F0502020204030204" pitchFamily="34" charset="0"/>
                <a:ea typeface="Calibri" panose="020F0502020204030204" pitchFamily="34" charset="0"/>
                <a:cs typeface="Times New Roman" panose="02020603050405020304" pitchFamily="18" charset="0"/>
              </a:rPr>
              <a:t>crt:CREATED_BY</a:t>
            </a:r>
            <a:r>
              <a:rPr lang="en-US" sz="2000" b="1" dirty="0">
                <a:latin typeface="Calibri" panose="020F0502020204030204" pitchFamily="34" charset="0"/>
                <a:ea typeface="Calibri" panose="020F0502020204030204" pitchFamily="34" charset="0"/>
                <a:cs typeface="Times New Roman" panose="02020603050405020304" pitchFamily="18" charset="0"/>
              </a:rPr>
              <a:t>]-&gt;(</a:t>
            </a:r>
            <a:r>
              <a:rPr lang="en-US" sz="2000" b="1" dirty="0" err="1">
                <a:latin typeface="Calibri" panose="020F0502020204030204" pitchFamily="34" charset="0"/>
                <a:ea typeface="Calibri" panose="020F0502020204030204" pitchFamily="34" charset="0"/>
                <a:cs typeface="Times New Roman" panose="02020603050405020304" pitchFamily="18" charset="0"/>
              </a:rPr>
              <a:t>UserIDs</a:t>
            </a:r>
            <a:r>
              <a:rPr lang="en-US" sz="2000" b="1" dirty="0">
                <a:latin typeface="Calibri" panose="020F0502020204030204" pitchFamily="34" charset="0"/>
                <a:ea typeface="Calibri" panose="020F0502020204030204" pitchFamily="34" charset="0"/>
                <a:cs typeface="Times New Roman" panose="02020603050405020304" pitchFamily="18" charset="0"/>
              </a:rPr>
              <a:t>)-[</a:t>
            </a:r>
            <a:r>
              <a:rPr lang="en-US" sz="2000" b="1" dirty="0" err="1">
                <a:latin typeface="Calibri" panose="020F0502020204030204" pitchFamily="34" charset="0"/>
                <a:ea typeface="Calibri" panose="020F0502020204030204" pitchFamily="34" charset="0"/>
                <a:cs typeface="Times New Roman" panose="02020603050405020304" pitchFamily="18" charset="0"/>
              </a:rPr>
              <a:t>frd:FRIEND_OF</a:t>
            </a:r>
            <a:r>
              <a:rPr lang="en-US" sz="2000" b="1" dirty="0">
                <a:latin typeface="Calibri" panose="020F0502020204030204" pitchFamily="34" charset="0"/>
                <a:ea typeface="Calibri" panose="020F0502020204030204" pitchFamily="34" charset="0"/>
                <a:cs typeface="Times New Roman" panose="02020603050405020304" pitchFamily="18" charset="0"/>
              </a:rPr>
              <a:t>]-&gt;(</a:t>
            </a:r>
            <a:r>
              <a:rPr lang="en-US" sz="2000" b="1" dirty="0" err="1">
                <a:latin typeface="Calibri" panose="020F0502020204030204" pitchFamily="34" charset="0"/>
                <a:ea typeface="Calibri" panose="020F0502020204030204" pitchFamily="34" charset="0"/>
                <a:cs typeface="Times New Roman" panose="02020603050405020304" pitchFamily="18" charset="0"/>
              </a:rPr>
              <a:t>UserIDs</a:t>
            </a:r>
            <a:r>
              <a:rPr lang="en-US" sz="2000" b="1" dirty="0">
                <a:latin typeface="Calibri" panose="020F0502020204030204" pitchFamily="34" charset="0"/>
                <a:ea typeface="Calibri" panose="020F0502020204030204" pitchFamily="34" charset="0"/>
                <a:cs typeface="Times New Roman" panose="02020603050405020304" pitchFamily="18" charset="0"/>
              </a:rPr>
              <a:t>)</a:t>
            </a:r>
          </a:p>
        </p:txBody>
      </p:sp>
      <p:sp>
        <p:nvSpPr>
          <p:cNvPr id="15" name="Circular Arrow 14">
            <a:extLst>
              <a:ext uri="{FF2B5EF4-FFF2-40B4-BE49-F238E27FC236}">
                <a16:creationId xmlns:a16="http://schemas.microsoft.com/office/drawing/2014/main" id="{1AED814D-7C43-6947-8C3D-1069ABA0B4C9}"/>
              </a:ext>
            </a:extLst>
          </p:cNvPr>
          <p:cNvSpPr/>
          <p:nvPr/>
        </p:nvSpPr>
        <p:spPr>
          <a:xfrm rot="5554253">
            <a:off x="10437633" y="2082071"/>
            <a:ext cx="917934" cy="1591432"/>
          </a:xfrm>
          <a:prstGeom prst="circularArrow">
            <a:avLst>
              <a:gd name="adj1" fmla="val 3207"/>
              <a:gd name="adj2" fmla="val 1075098"/>
              <a:gd name="adj3" fmla="val 20457682"/>
              <a:gd name="adj4" fmla="val 10148237"/>
              <a:gd name="adj5" fmla="val 10417"/>
            </a:avLst>
          </a:prstGeom>
          <a:solidFill>
            <a:schemeClr val="tx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Rectangle 15">
            <a:extLst>
              <a:ext uri="{FF2B5EF4-FFF2-40B4-BE49-F238E27FC236}">
                <a16:creationId xmlns:a16="http://schemas.microsoft.com/office/drawing/2014/main" id="{F6B9642B-A693-8243-A025-EFB826B7BFFB}"/>
              </a:ext>
            </a:extLst>
          </p:cNvPr>
          <p:cNvSpPr/>
          <p:nvPr/>
        </p:nvSpPr>
        <p:spPr>
          <a:xfrm>
            <a:off x="10498285" y="3506001"/>
            <a:ext cx="1915909" cy="338554"/>
          </a:xfrm>
          <a:prstGeom prst="rect">
            <a:avLst/>
          </a:prstGeom>
        </p:spPr>
        <p:txBody>
          <a:bodyPr wrap="square">
            <a:spAutoFit/>
          </a:bodyPr>
          <a:lstStyle/>
          <a:p>
            <a:r>
              <a:rPr lang="en-US" sz="1600" b="1" i="0" dirty="0">
                <a:effectLst/>
                <a:latin typeface="Helvetica" pitchFamily="2" charset="0"/>
              </a:rPr>
              <a:t>:FRIEND_OF</a:t>
            </a:r>
            <a:endParaRPr lang="en-US" sz="1600" b="1" dirty="0"/>
          </a:p>
        </p:txBody>
      </p:sp>
      <p:sp>
        <p:nvSpPr>
          <p:cNvPr id="17" name="Title 1">
            <a:extLst>
              <a:ext uri="{FF2B5EF4-FFF2-40B4-BE49-F238E27FC236}">
                <a16:creationId xmlns:a16="http://schemas.microsoft.com/office/drawing/2014/main" id="{99607720-6C62-4125-B3A7-C3D0DB98713E}"/>
              </a:ext>
            </a:extLst>
          </p:cNvPr>
          <p:cNvSpPr txBox="1">
            <a:spLocks/>
          </p:cNvSpPr>
          <p:nvPr/>
        </p:nvSpPr>
        <p:spPr>
          <a:xfrm>
            <a:off x="1335156" y="243034"/>
            <a:ext cx="6416142" cy="8038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kern="1200">
                <a:solidFill>
                  <a:schemeClr val="accent1"/>
                </a:solidFill>
                <a:latin typeface="+mj-lt"/>
                <a:ea typeface="+mj-ea"/>
                <a:cs typeface="+mj-cs"/>
              </a:defRPr>
            </a:lvl1pPr>
          </a:lstStyle>
          <a:p>
            <a:r>
              <a:rPr lang="en-US" sz="4000" dirty="0"/>
              <a:t>Neo4j Schema</a:t>
            </a:r>
          </a:p>
        </p:txBody>
      </p:sp>
    </p:spTree>
    <p:extLst>
      <p:ext uri="{BB962C8B-B14F-4D97-AF65-F5344CB8AC3E}">
        <p14:creationId xmlns:p14="http://schemas.microsoft.com/office/powerpoint/2010/main" val="679570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C42E414-4A05-DB42-AD96-8F430B6672E0}"/>
              </a:ext>
            </a:extLst>
          </p:cNvPr>
          <p:cNvSpPr>
            <a:spLocks noGrp="1"/>
          </p:cNvSpPr>
          <p:nvPr>
            <p:ph idx="1"/>
          </p:nvPr>
        </p:nvSpPr>
        <p:spPr>
          <a:xfrm>
            <a:off x="1348411" y="1254918"/>
            <a:ext cx="4164496" cy="4348163"/>
          </a:xfrm>
        </p:spPr>
        <p:txBody>
          <a:bodyPr>
            <a:normAutofit/>
          </a:bodyPr>
          <a:lstStyle/>
          <a:p>
            <a:r>
              <a:rPr lang="en-US" dirty="0"/>
              <a:t>Metrics derived for a business</a:t>
            </a:r>
          </a:p>
          <a:p>
            <a:pPr lvl="1"/>
            <a:r>
              <a:rPr lang="en-US" dirty="0"/>
              <a:t>Current Stars</a:t>
            </a:r>
          </a:p>
          <a:p>
            <a:pPr lvl="1"/>
            <a:r>
              <a:rPr lang="en-US" dirty="0"/>
              <a:t>Histogram of stars</a:t>
            </a:r>
          </a:p>
          <a:p>
            <a:pPr lvl="1"/>
            <a:r>
              <a:rPr lang="en-US" dirty="0"/>
              <a:t>Most recent reviews feed</a:t>
            </a:r>
          </a:p>
          <a:p>
            <a:pPr lvl="1"/>
            <a:r>
              <a:rPr lang="en-US" dirty="0"/>
              <a:t>Most recent poor reviews</a:t>
            </a:r>
          </a:p>
          <a:p>
            <a:pPr lvl="1"/>
            <a:r>
              <a:rPr lang="en-US" dirty="0"/>
              <a:t>No. of reviews</a:t>
            </a:r>
          </a:p>
          <a:p>
            <a:pPr lvl="1"/>
            <a:r>
              <a:rPr lang="en-US" dirty="0"/>
              <a:t>No. of reviewers</a:t>
            </a:r>
          </a:p>
          <a:p>
            <a:pPr lvl="1"/>
            <a:r>
              <a:rPr lang="en-US" dirty="0"/>
              <a:t>Stars of businesses belonging to same category</a:t>
            </a:r>
          </a:p>
          <a:p>
            <a:pPr lvl="1"/>
            <a:r>
              <a:rPr lang="en-US" dirty="0"/>
              <a:t>Trends of stars across time period</a:t>
            </a:r>
            <a:br>
              <a:rPr lang="en-US" dirty="0"/>
            </a:br>
            <a:endParaRPr lang="en-US" dirty="0"/>
          </a:p>
          <a:p>
            <a:endParaRPr lang="en-US" dirty="0"/>
          </a:p>
        </p:txBody>
      </p:sp>
      <p:sp>
        <p:nvSpPr>
          <p:cNvPr id="4" name="Content Placeholder 2">
            <a:extLst>
              <a:ext uri="{FF2B5EF4-FFF2-40B4-BE49-F238E27FC236}">
                <a16:creationId xmlns:a16="http://schemas.microsoft.com/office/drawing/2014/main" id="{7EC36EBC-BD2F-4E39-9E6A-51872AD58FBB}"/>
              </a:ext>
            </a:extLst>
          </p:cNvPr>
          <p:cNvSpPr txBox="1">
            <a:spLocks/>
          </p:cNvSpPr>
          <p:nvPr/>
        </p:nvSpPr>
        <p:spPr>
          <a:xfrm>
            <a:off x="6096000" y="1254918"/>
            <a:ext cx="4452730" cy="4717776"/>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solidFill>
                <a:latin typeface="+mn-lt"/>
                <a:ea typeface="+mn-ea"/>
                <a:cs typeface="+mn-cs"/>
              </a:defRPr>
            </a:lvl1pPr>
            <a:lvl2pPr marL="502920" indent="-228600" algn="l" defTabSz="914400" rtl="0" eaLnBrk="1" latinLnBrk="0" hangingPunct="1">
              <a:lnSpc>
                <a:spcPct val="90000"/>
              </a:lnSpc>
              <a:spcBef>
                <a:spcPts val="1200"/>
              </a:spcBef>
              <a:buClr>
                <a:schemeClr val="accent1"/>
              </a:buClr>
              <a:buFont typeface="Arial" pitchFamily="34" charset="0"/>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800"/>
              </a:spcBef>
              <a:buClr>
                <a:schemeClr val="accent1"/>
              </a:buClr>
              <a:buFont typeface="Arial" pitchFamily="34" charset="0"/>
              <a:buChar char="•"/>
              <a:defRPr sz="1600" kern="1200">
                <a:solidFill>
                  <a:schemeClr val="tx1"/>
                </a:solidFill>
                <a:latin typeface="+mn-lt"/>
                <a:ea typeface="+mn-ea"/>
                <a:cs typeface="+mn-cs"/>
              </a:defRPr>
            </a:lvl3pPr>
            <a:lvl4pPr marL="960120" indent="-18288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4pPr>
            <a:lvl5pPr marL="1188720" indent="-18288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1600200" indent="-18288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057400" indent="-18288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9pPr>
          </a:lstStyle>
          <a:p>
            <a:r>
              <a:rPr lang="en-US" dirty="0"/>
              <a:t>Metrics derived for a reviewer</a:t>
            </a:r>
          </a:p>
          <a:p>
            <a:pPr lvl="1"/>
            <a:r>
              <a:rPr lang="en-US" dirty="0"/>
              <a:t>Average Stars given</a:t>
            </a:r>
          </a:p>
          <a:p>
            <a:pPr lvl="1"/>
            <a:r>
              <a:rPr lang="en-US" dirty="0"/>
              <a:t>Histogram of stars</a:t>
            </a:r>
          </a:p>
          <a:p>
            <a:pPr lvl="1"/>
            <a:r>
              <a:rPr lang="en-US" dirty="0"/>
              <a:t>Most recent reviews feed with no of useful, funny and cool votes</a:t>
            </a:r>
          </a:p>
          <a:p>
            <a:pPr lvl="1"/>
            <a:r>
              <a:rPr lang="en-US" dirty="0"/>
              <a:t>Most recent useful review</a:t>
            </a:r>
          </a:p>
          <a:p>
            <a:pPr lvl="1"/>
            <a:r>
              <a:rPr lang="en-US" dirty="0"/>
              <a:t>No. of reviews</a:t>
            </a:r>
          </a:p>
          <a:p>
            <a:pPr lvl="1"/>
            <a:r>
              <a:rPr lang="en-US" dirty="0"/>
              <a:t>No. of categories reviewed</a:t>
            </a:r>
          </a:p>
          <a:p>
            <a:pPr lvl="1"/>
            <a:r>
              <a:rPr lang="en-US" dirty="0"/>
              <a:t>No. of fans</a:t>
            </a:r>
          </a:p>
          <a:p>
            <a:pPr lvl="1"/>
            <a:r>
              <a:rPr lang="en-US" dirty="0"/>
              <a:t>No. of friends</a:t>
            </a:r>
          </a:p>
          <a:p>
            <a:pPr lvl="1"/>
            <a:r>
              <a:rPr lang="en-US" dirty="0"/>
              <a:t>Responses to reviews</a:t>
            </a:r>
          </a:p>
          <a:p>
            <a:pPr lvl="1"/>
            <a:r>
              <a:rPr lang="en-US" dirty="0"/>
              <a:t>Elite Status</a:t>
            </a:r>
            <a:br>
              <a:rPr lang="en-US" dirty="0"/>
            </a:br>
            <a:endParaRPr lang="en-US" dirty="0"/>
          </a:p>
          <a:p>
            <a:endParaRPr lang="en-US" dirty="0"/>
          </a:p>
        </p:txBody>
      </p:sp>
      <p:sp>
        <p:nvSpPr>
          <p:cNvPr id="5" name="Title 1">
            <a:extLst>
              <a:ext uri="{FF2B5EF4-FFF2-40B4-BE49-F238E27FC236}">
                <a16:creationId xmlns:a16="http://schemas.microsoft.com/office/drawing/2014/main" id="{FF27B87E-BBD1-49D1-99D5-5655B6AE473A}"/>
              </a:ext>
            </a:extLst>
          </p:cNvPr>
          <p:cNvSpPr txBox="1">
            <a:spLocks/>
          </p:cNvSpPr>
          <p:nvPr/>
        </p:nvSpPr>
        <p:spPr>
          <a:xfrm>
            <a:off x="1335155" y="243034"/>
            <a:ext cx="10580179" cy="8038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kern="1200">
                <a:solidFill>
                  <a:schemeClr val="accent1"/>
                </a:solidFill>
                <a:latin typeface="+mj-lt"/>
                <a:ea typeface="+mj-ea"/>
                <a:cs typeface="+mj-cs"/>
              </a:defRPr>
            </a:lvl1pPr>
          </a:lstStyle>
          <a:p>
            <a:r>
              <a:rPr lang="en-US" sz="4000" dirty="0"/>
              <a:t>Exploration of the Data : MongoDB</a:t>
            </a:r>
          </a:p>
        </p:txBody>
      </p:sp>
    </p:spTree>
    <p:extLst>
      <p:ext uri="{BB962C8B-B14F-4D97-AF65-F5344CB8AC3E}">
        <p14:creationId xmlns:p14="http://schemas.microsoft.com/office/powerpoint/2010/main" val="21696914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C42E414-4A05-DB42-AD96-8F430B6672E0}"/>
              </a:ext>
            </a:extLst>
          </p:cNvPr>
          <p:cNvSpPr>
            <a:spLocks noGrp="1"/>
          </p:cNvSpPr>
          <p:nvPr>
            <p:ph idx="1"/>
          </p:nvPr>
        </p:nvSpPr>
        <p:spPr>
          <a:xfrm>
            <a:off x="1335156" y="1113182"/>
            <a:ext cx="9601200" cy="618359"/>
          </a:xfrm>
        </p:spPr>
        <p:txBody>
          <a:bodyPr/>
          <a:lstStyle/>
          <a:p>
            <a:r>
              <a:rPr lang="en-US" b="1" dirty="0"/>
              <a:t>Do Reviewers review in a mob?</a:t>
            </a:r>
          </a:p>
        </p:txBody>
      </p:sp>
      <p:pic>
        <p:nvPicPr>
          <p:cNvPr id="8194" name="Picture 2" descr="https://lh3.googleusercontent.com/gpLIotr5R3u2gBWV2unYEA6kvmnRWz5lPmLNOuTskqV-nVyOQVSwhlJbneVCElWH4ur7jzFe5InltFhCercNhydfjMUctQKuT2TmDRwL56jJoEqfNu5gXgI4RDJemC96A8ILpViE">
            <a:extLst>
              <a:ext uri="{FF2B5EF4-FFF2-40B4-BE49-F238E27FC236}">
                <a16:creationId xmlns:a16="http://schemas.microsoft.com/office/drawing/2014/main" id="{BDBF6CCB-ECAF-454E-9862-6CBB93EC90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800" y="2011845"/>
            <a:ext cx="10121348" cy="3833812"/>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1">
            <a:extLst>
              <a:ext uri="{FF2B5EF4-FFF2-40B4-BE49-F238E27FC236}">
                <a16:creationId xmlns:a16="http://schemas.microsoft.com/office/drawing/2014/main" id="{4D73DDFC-5FA3-4B04-9D62-1BA7208D570A}"/>
              </a:ext>
            </a:extLst>
          </p:cNvPr>
          <p:cNvSpPr txBox="1">
            <a:spLocks/>
          </p:cNvSpPr>
          <p:nvPr/>
        </p:nvSpPr>
        <p:spPr>
          <a:xfrm>
            <a:off x="1335155" y="243034"/>
            <a:ext cx="10580179" cy="8038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kern="1200">
                <a:solidFill>
                  <a:schemeClr val="accent1"/>
                </a:solidFill>
                <a:latin typeface="+mj-lt"/>
                <a:ea typeface="+mj-ea"/>
                <a:cs typeface="+mj-cs"/>
              </a:defRPr>
            </a:lvl1pPr>
          </a:lstStyle>
          <a:p>
            <a:r>
              <a:rPr lang="en-US" sz="4000" dirty="0"/>
              <a:t>Exploration of the Data : Neo4j</a:t>
            </a:r>
          </a:p>
        </p:txBody>
      </p:sp>
    </p:spTree>
    <p:extLst>
      <p:ext uri="{BB962C8B-B14F-4D97-AF65-F5344CB8AC3E}">
        <p14:creationId xmlns:p14="http://schemas.microsoft.com/office/powerpoint/2010/main" val="2920895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B8206F6-F921-0543-8F40-FEE2DC4684E2}"/>
              </a:ext>
            </a:extLst>
          </p:cNvPr>
          <p:cNvPicPr/>
          <p:nvPr/>
        </p:nvPicPr>
        <p:blipFill>
          <a:blip r:embed="rId2"/>
          <a:stretch>
            <a:fillRect/>
          </a:stretch>
        </p:blipFill>
        <p:spPr>
          <a:xfrm>
            <a:off x="2252086" y="2627421"/>
            <a:ext cx="4106428" cy="4109717"/>
          </a:xfrm>
          <a:prstGeom prst="ellipse">
            <a:avLst/>
          </a:prstGeom>
        </p:spPr>
      </p:pic>
      <p:sp>
        <p:nvSpPr>
          <p:cNvPr id="4" name="Oval 3">
            <a:extLst>
              <a:ext uri="{FF2B5EF4-FFF2-40B4-BE49-F238E27FC236}">
                <a16:creationId xmlns:a16="http://schemas.microsoft.com/office/drawing/2014/main" id="{0A065CDA-4B0E-B043-868A-5A86883C40E1}"/>
              </a:ext>
            </a:extLst>
          </p:cNvPr>
          <p:cNvSpPr/>
          <p:nvPr/>
        </p:nvSpPr>
        <p:spPr>
          <a:xfrm>
            <a:off x="4241800" y="4495800"/>
            <a:ext cx="698500" cy="698500"/>
          </a:xfrm>
          <a:prstGeom prst="ellipse">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EAE332C8-F34B-2E4B-8373-D6D5E66E4B85}"/>
              </a:ext>
            </a:extLst>
          </p:cNvPr>
          <p:cNvPicPr/>
          <p:nvPr/>
        </p:nvPicPr>
        <p:blipFill rotWithShape="1">
          <a:blip r:embed="rId3" cstate="print">
            <a:extLst>
              <a:ext uri="{28A0092B-C50C-407E-A947-70E740481C1C}">
                <a14:useLocalDpi xmlns:a14="http://schemas.microsoft.com/office/drawing/2010/main" val="0"/>
              </a:ext>
            </a:extLst>
          </a:blip>
          <a:srcRect l="24586" t="481" r="20395" b="-481"/>
          <a:stretch/>
        </p:blipFill>
        <p:spPr>
          <a:xfrm>
            <a:off x="2645857" y="2657899"/>
            <a:ext cx="3987800" cy="3966419"/>
          </a:xfrm>
          <a:prstGeom prst="ellipse">
            <a:avLst/>
          </a:prstGeom>
          <a:ln w="28575">
            <a:solidFill>
              <a:schemeClr val="accent1"/>
            </a:solidFill>
          </a:ln>
        </p:spPr>
      </p:pic>
      <p:sp>
        <p:nvSpPr>
          <p:cNvPr id="17" name="Rectangle 16">
            <a:extLst>
              <a:ext uri="{FF2B5EF4-FFF2-40B4-BE49-F238E27FC236}">
                <a16:creationId xmlns:a16="http://schemas.microsoft.com/office/drawing/2014/main" id="{4DFFB45B-B276-EF43-92A2-77C53438DA1C}"/>
              </a:ext>
            </a:extLst>
          </p:cNvPr>
          <p:cNvSpPr/>
          <p:nvPr/>
        </p:nvSpPr>
        <p:spPr>
          <a:xfrm>
            <a:off x="1494414" y="2318713"/>
            <a:ext cx="1329468" cy="19588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8A7DE2AB-4D15-734D-9A5A-2DDD0D8EBD63}"/>
              </a:ext>
            </a:extLst>
          </p:cNvPr>
          <p:cNvGrpSpPr/>
          <p:nvPr/>
        </p:nvGrpSpPr>
        <p:grpSpPr>
          <a:xfrm>
            <a:off x="1349191" y="2210543"/>
            <a:ext cx="4343400" cy="392975"/>
            <a:chOff x="1355915" y="2182246"/>
            <a:chExt cx="4343400" cy="392975"/>
          </a:xfrm>
        </p:grpSpPr>
        <p:sp>
          <p:nvSpPr>
            <p:cNvPr id="21" name="Rectangle 20">
              <a:extLst>
                <a:ext uri="{FF2B5EF4-FFF2-40B4-BE49-F238E27FC236}">
                  <a16:creationId xmlns:a16="http://schemas.microsoft.com/office/drawing/2014/main" id="{08A9CF3C-50DF-2C46-A9D4-45197145A801}"/>
                </a:ext>
              </a:extLst>
            </p:cNvPr>
            <p:cNvSpPr/>
            <p:nvPr/>
          </p:nvSpPr>
          <p:spPr>
            <a:xfrm>
              <a:off x="4585446" y="2297735"/>
              <a:ext cx="867335" cy="19588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557E2D4B-71BA-6B4C-908D-B12BE57C75B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55915" y="2182246"/>
              <a:ext cx="4343400" cy="392975"/>
            </a:xfrm>
            <a:prstGeom prst="rect">
              <a:avLst/>
            </a:prstGeom>
          </p:spPr>
        </p:pic>
      </p:grpSp>
      <p:sp>
        <p:nvSpPr>
          <p:cNvPr id="19" name="Rectangle 18">
            <a:extLst>
              <a:ext uri="{FF2B5EF4-FFF2-40B4-BE49-F238E27FC236}">
                <a16:creationId xmlns:a16="http://schemas.microsoft.com/office/drawing/2014/main" id="{C6CB33BF-D522-6742-99BE-4F939C522D7D}"/>
              </a:ext>
            </a:extLst>
          </p:cNvPr>
          <p:cNvSpPr/>
          <p:nvPr/>
        </p:nvSpPr>
        <p:spPr>
          <a:xfrm>
            <a:off x="7492929" y="2657899"/>
            <a:ext cx="4106428" cy="1631216"/>
          </a:xfrm>
          <a:prstGeom prst="rect">
            <a:avLst/>
          </a:prstGeom>
        </p:spPr>
        <p:txBody>
          <a:bodyPr wrap="square">
            <a:spAutoFit/>
          </a:bodyPr>
          <a:lstStyle/>
          <a:p>
            <a:pPr marL="342900" indent="-342900">
              <a:buClr>
                <a:schemeClr val="accent1"/>
              </a:buClr>
              <a:buFont typeface="Arial" panose="020B0604020202020204" pitchFamily="34" charset="0"/>
              <a:buChar char="•"/>
            </a:pPr>
            <a:r>
              <a:rPr lang="en-US" sz="2000" dirty="0"/>
              <a:t>Analyzed the table output  and interpreted the graph .</a:t>
            </a:r>
          </a:p>
          <a:p>
            <a:pPr>
              <a:buClr>
                <a:schemeClr val="accent1"/>
              </a:buClr>
            </a:pPr>
            <a:endParaRPr lang="en-US" sz="2000" dirty="0"/>
          </a:p>
          <a:p>
            <a:pPr marL="342900" indent="-342900">
              <a:buClr>
                <a:schemeClr val="accent1"/>
              </a:buClr>
              <a:buFont typeface="Arial" panose="020B0604020202020204" pitchFamily="34" charset="0"/>
              <a:buChar char="•"/>
            </a:pPr>
            <a:r>
              <a:rPr lang="en-US" sz="2000" dirty="0"/>
              <a:t>Conclude that users do act as a mob in our Dataset</a:t>
            </a:r>
          </a:p>
        </p:txBody>
      </p:sp>
      <p:sp>
        <p:nvSpPr>
          <p:cNvPr id="12" name="Content Placeholder 2">
            <a:extLst>
              <a:ext uri="{FF2B5EF4-FFF2-40B4-BE49-F238E27FC236}">
                <a16:creationId xmlns:a16="http://schemas.microsoft.com/office/drawing/2014/main" id="{D9CF980F-FEFA-4A49-BC99-F466946B623F}"/>
              </a:ext>
            </a:extLst>
          </p:cNvPr>
          <p:cNvSpPr txBox="1">
            <a:spLocks/>
          </p:cNvSpPr>
          <p:nvPr/>
        </p:nvSpPr>
        <p:spPr>
          <a:xfrm>
            <a:off x="1335156" y="1113182"/>
            <a:ext cx="9601200" cy="6183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solidFill>
                <a:latin typeface="+mn-lt"/>
                <a:ea typeface="+mn-ea"/>
                <a:cs typeface="+mn-cs"/>
              </a:defRPr>
            </a:lvl1pPr>
            <a:lvl2pPr marL="502920" indent="-228600" algn="l" defTabSz="914400" rtl="0" eaLnBrk="1" latinLnBrk="0" hangingPunct="1">
              <a:lnSpc>
                <a:spcPct val="90000"/>
              </a:lnSpc>
              <a:spcBef>
                <a:spcPts val="1200"/>
              </a:spcBef>
              <a:buClr>
                <a:schemeClr val="accent1"/>
              </a:buClr>
              <a:buFont typeface="Arial" pitchFamily="34" charset="0"/>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800"/>
              </a:spcBef>
              <a:buClr>
                <a:schemeClr val="accent1"/>
              </a:buClr>
              <a:buFont typeface="Arial" pitchFamily="34" charset="0"/>
              <a:buChar char="•"/>
              <a:defRPr sz="1600" kern="1200">
                <a:solidFill>
                  <a:schemeClr val="tx1"/>
                </a:solidFill>
                <a:latin typeface="+mn-lt"/>
                <a:ea typeface="+mn-ea"/>
                <a:cs typeface="+mn-cs"/>
              </a:defRPr>
            </a:lvl3pPr>
            <a:lvl4pPr marL="960120" indent="-18288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4pPr>
            <a:lvl5pPr marL="1188720" indent="-18288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1600200" indent="-18288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057400" indent="-18288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9pPr>
          </a:lstStyle>
          <a:p>
            <a:r>
              <a:rPr lang="en-US" b="1"/>
              <a:t>Do Reviewers review in a mob?</a:t>
            </a:r>
            <a:endParaRPr lang="en-US" b="1" dirty="0"/>
          </a:p>
        </p:txBody>
      </p:sp>
      <p:sp>
        <p:nvSpPr>
          <p:cNvPr id="20" name="Title 1">
            <a:extLst>
              <a:ext uri="{FF2B5EF4-FFF2-40B4-BE49-F238E27FC236}">
                <a16:creationId xmlns:a16="http://schemas.microsoft.com/office/drawing/2014/main" id="{22D72593-B2F7-4A47-98D9-4B6233EF5FCF}"/>
              </a:ext>
            </a:extLst>
          </p:cNvPr>
          <p:cNvSpPr txBox="1">
            <a:spLocks/>
          </p:cNvSpPr>
          <p:nvPr/>
        </p:nvSpPr>
        <p:spPr>
          <a:xfrm>
            <a:off x="1335155" y="243034"/>
            <a:ext cx="10580179" cy="8038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kern="1200">
                <a:solidFill>
                  <a:schemeClr val="accent1"/>
                </a:solidFill>
                <a:latin typeface="+mj-lt"/>
                <a:ea typeface="+mj-ea"/>
                <a:cs typeface="+mj-cs"/>
              </a:defRPr>
            </a:lvl1pPr>
          </a:lstStyle>
          <a:p>
            <a:r>
              <a:rPr lang="en-US" sz="4000" dirty="0"/>
              <a:t>Exploration of the Data : Neo4j</a:t>
            </a:r>
          </a:p>
        </p:txBody>
      </p:sp>
    </p:spTree>
    <p:extLst>
      <p:ext uri="{BB962C8B-B14F-4D97-AF65-F5344CB8AC3E}">
        <p14:creationId xmlns:p14="http://schemas.microsoft.com/office/powerpoint/2010/main" val="4704577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250"/>
                                        <p:tgtEl>
                                          <p:spTgt spid="16"/>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9" grpId="0"/>
    </p:bldLst>
  </p:timing>
</p:sld>
</file>

<file path=ppt/theme/theme1.xml><?xml version="1.0" encoding="utf-8"?>
<a:theme xmlns:a="http://schemas.openxmlformats.org/drawingml/2006/main" name="Brushed Metal 16x9">
  <a:themeElements>
    <a:clrScheme name="BrushedMetal">
      <a:dk1>
        <a:sysClr val="windowText" lastClr="000000"/>
      </a:dk1>
      <a:lt1>
        <a:sysClr val="window" lastClr="FFFFFF"/>
      </a:lt1>
      <a:dk2>
        <a:srgbClr val="2F333A"/>
      </a:dk2>
      <a:lt2>
        <a:srgbClr val="E4F9F9"/>
      </a:lt2>
      <a:accent1>
        <a:srgbClr val="07CB98"/>
      </a:accent1>
      <a:accent2>
        <a:srgbClr val="5A90D1"/>
      </a:accent2>
      <a:accent3>
        <a:srgbClr val="E6AD1E"/>
      </a:accent3>
      <a:accent4>
        <a:srgbClr val="EA6312"/>
      </a:accent4>
      <a:accent5>
        <a:srgbClr val="8253A9"/>
      </a:accent5>
      <a:accent6>
        <a:srgbClr val="CB274A"/>
      </a:accent6>
      <a:hlink>
        <a:srgbClr val="5A90D1"/>
      </a:hlink>
      <a:folHlink>
        <a:srgbClr val="969696"/>
      </a:folHlink>
    </a:clrScheme>
    <a:fontScheme name="Georgia">
      <a:majorFont>
        <a:latin typeface="Georg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eorg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15_4109default" id="{E728D685-11FC-4812-BA85-57AC6F9C9F40}" vid="{BC4E008B-95FF-4815-904E-143A8EDFC1D4}"/>
    </a:ext>
  </a:extLst>
</a:theme>
</file>

<file path=ppt/theme/theme2.xml><?xml version="1.0" encoding="utf-8"?>
<a:theme xmlns:a="http://schemas.openxmlformats.org/drawingml/2006/main" name="Office Theme">
  <a:themeElements>
    <a:clrScheme name="BrushedMetal">
      <a:dk1>
        <a:sysClr val="windowText" lastClr="000000"/>
      </a:dk1>
      <a:lt1>
        <a:sysClr val="window" lastClr="FFFFFF"/>
      </a:lt1>
      <a:dk2>
        <a:srgbClr val="2F333A"/>
      </a:dk2>
      <a:lt2>
        <a:srgbClr val="E4F9F9"/>
      </a:lt2>
      <a:accent1>
        <a:srgbClr val="07CB98"/>
      </a:accent1>
      <a:accent2>
        <a:srgbClr val="5A90D1"/>
      </a:accent2>
      <a:accent3>
        <a:srgbClr val="E6AD1E"/>
      </a:accent3>
      <a:accent4>
        <a:srgbClr val="EA6312"/>
      </a:accent4>
      <a:accent5>
        <a:srgbClr val="8253A9"/>
      </a:accent5>
      <a:accent6>
        <a:srgbClr val="CB274A"/>
      </a:accent6>
      <a:hlink>
        <a:srgbClr val="5A90D1"/>
      </a:hlink>
      <a:folHlink>
        <a:srgbClr val="969696"/>
      </a:folHlink>
    </a:clrScheme>
    <a:fontScheme name="Georgia">
      <a:majorFont>
        <a:latin typeface="Georg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eorg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BrushedMetal">
      <a:dk1>
        <a:sysClr val="windowText" lastClr="000000"/>
      </a:dk1>
      <a:lt1>
        <a:sysClr val="window" lastClr="FFFFFF"/>
      </a:lt1>
      <a:dk2>
        <a:srgbClr val="2F333A"/>
      </a:dk2>
      <a:lt2>
        <a:srgbClr val="E4F9F9"/>
      </a:lt2>
      <a:accent1>
        <a:srgbClr val="07CB98"/>
      </a:accent1>
      <a:accent2>
        <a:srgbClr val="5A90D1"/>
      </a:accent2>
      <a:accent3>
        <a:srgbClr val="E6AD1E"/>
      </a:accent3>
      <a:accent4>
        <a:srgbClr val="EA6312"/>
      </a:accent4>
      <a:accent5>
        <a:srgbClr val="8253A9"/>
      </a:accent5>
      <a:accent6>
        <a:srgbClr val="CB274A"/>
      </a:accent6>
      <a:hlink>
        <a:srgbClr val="5A90D1"/>
      </a:hlink>
      <a:folHlink>
        <a:srgbClr val="969696"/>
      </a:folHlink>
    </a:clrScheme>
    <a:fontScheme name="Georgia">
      <a:majorFont>
        <a:latin typeface="Georg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eorg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C1D5F340F01F94FA2FD29A5E6DC872E" ma:contentTypeVersion="0" ma:contentTypeDescription="Create a new document." ma:contentTypeScope="" ma:versionID="f583bd66513a361a730282b6a794e352">
  <xsd:schema xmlns:xsd="http://www.w3.org/2001/XMLSchema" xmlns:xs="http://www.w3.org/2001/XMLSchema" xmlns:p="http://schemas.microsoft.com/office/2006/metadata/properties" targetNamespace="http://schemas.microsoft.com/office/2006/metadata/properties" ma:root="true" ma:fieldsID="6841151cf538834e171094e4faaf2d73">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4FFF20D-36EF-4221-967D-256FA4FE1DA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2D14CB3C-DD6A-4589-8D58-5C0829F3884F}">
  <ds:schemaRefs>
    <ds:schemaRef ds:uri="http://purl.org/dc/dcmitype/"/>
    <ds:schemaRef ds:uri="http://schemas.microsoft.com/office/2006/documentManagement/types"/>
    <ds:schemaRef ds:uri="http://schemas.openxmlformats.org/package/2006/metadata/core-properties"/>
    <ds:schemaRef ds:uri="http://purl.org/dc/elements/1.1/"/>
    <ds:schemaRef ds:uri="http://purl.org/dc/terms/"/>
    <ds:schemaRef ds:uri="http://schemas.microsoft.com/office/infopath/2007/PartnerControls"/>
    <ds:schemaRef ds:uri="http://www.w3.org/XML/1998/namespace"/>
    <ds:schemaRef ds:uri="http://schemas.microsoft.com/office/2006/metadata/properties"/>
  </ds:schemaRefs>
</ds:datastoreItem>
</file>

<file path=customXml/itemProps3.xml><?xml version="1.0" encoding="utf-8"?>
<ds:datastoreItem xmlns:ds="http://schemas.openxmlformats.org/officeDocument/2006/customXml" ds:itemID="{2C5835C7-785B-4573-B65C-743B0CF8D81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0</TotalTime>
  <Words>1152</Words>
  <Application>Microsoft Office PowerPoint</Application>
  <PresentationFormat>Widescreen</PresentationFormat>
  <Paragraphs>155</Paragraphs>
  <Slides>16</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vt:i4>
      </vt:variant>
    </vt:vector>
  </HeadingPairs>
  <TitlesOfParts>
    <vt:vector size="23" baseType="lpstr">
      <vt:lpstr>Arial</vt:lpstr>
      <vt:lpstr>Calibri</vt:lpstr>
      <vt:lpstr>Cambria Math</vt:lpstr>
      <vt:lpstr>Courier</vt:lpstr>
      <vt:lpstr>Georgia</vt:lpstr>
      <vt:lpstr>Helvetica</vt:lpstr>
      <vt:lpstr>Brushed Metal 16x9</vt:lpstr>
      <vt:lpstr>Yelp Data Set Analysis</vt:lpstr>
      <vt:lpstr>Introduction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2013-07-31T17:44:39Z</dcterms:created>
  <dcterms:modified xsi:type="dcterms:W3CDTF">2019-05-02T23:56:02Z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0x0101007C1D5F340F01F94FA2FD29A5E6DC872E</vt:lpwstr>
  </property>
</Properties>
</file>